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421" r:id="rId3"/>
    <p:sldId id="258" r:id="rId4"/>
    <p:sldId id="422" r:id="rId5"/>
    <p:sldId id="260" r:id="rId6"/>
    <p:sldId id="289" r:id="rId7"/>
    <p:sldId id="288" r:id="rId8"/>
    <p:sldId id="263" r:id="rId9"/>
    <p:sldId id="264" r:id="rId10"/>
    <p:sldId id="265" r:id="rId11"/>
    <p:sldId id="266" r:id="rId12"/>
    <p:sldId id="394" r:id="rId13"/>
    <p:sldId id="267" r:id="rId14"/>
    <p:sldId id="268" r:id="rId15"/>
    <p:sldId id="270" r:id="rId16"/>
    <p:sldId id="273" r:id="rId17"/>
    <p:sldId id="274" r:id="rId18"/>
    <p:sldId id="286" r:id="rId19"/>
    <p:sldId id="276" r:id="rId20"/>
    <p:sldId id="277" r:id="rId21"/>
    <p:sldId id="285" r:id="rId22"/>
    <p:sldId id="418" r:id="rId23"/>
    <p:sldId id="420" r:id="rId24"/>
    <p:sldId id="279" r:id="rId25"/>
    <p:sldId id="280" r:id="rId26"/>
    <p:sldId id="281" r:id="rId27"/>
    <p:sldId id="282" r:id="rId28"/>
    <p:sldId id="423" r:id="rId29"/>
    <p:sldId id="415" r:id="rId30"/>
    <p:sldId id="416" r:id="rId31"/>
    <p:sldId id="417" r:id="rId32"/>
    <p:sldId id="283" r:id="rId33"/>
    <p:sldId id="284" r:id="rId34"/>
    <p:sldId id="414" r:id="rId35"/>
  </p:sldIdLst>
  <p:sldSz cx="18288000" cy="10287000"/>
  <p:notesSz cx="7010400" cy="9296400"/>
  <p:embeddedFontLst>
    <p:embeddedFont>
      <p:font typeface="Arimo" panose="020B0604020202020204" charset="0"/>
      <p:regular r:id="rId37"/>
    </p:embeddedFont>
    <p:embeddedFont>
      <p:font typeface="Arimo Bold" panose="020B0604020202020204" charset="0"/>
      <p:regular r:id="rId38"/>
    </p:embeddedFont>
    <p:embeddedFont>
      <p:font typeface="Gotham" panose="020B0604020202020204" charset="0"/>
      <p:regular r:id="rId39"/>
    </p:embeddedFont>
    <p:embeddedFont>
      <p:font typeface="Gotham Bold" panose="020B0604020202020204" charset="0"/>
      <p:regular r:id="rId40"/>
    </p:embeddedFont>
    <p:embeddedFont>
      <p:font typeface="Gotham Italics" panose="020B0604020202020204" charset="0"/>
      <p:regular r:id="rId41"/>
    </p:embeddedFont>
    <p:embeddedFont>
      <p:font typeface="Helvetica" panose="020B0604020202020204" pitchFamily="34" charset="0"/>
      <p:regular r:id="rId42"/>
      <p:bold r:id="rId43"/>
      <p:italic r:id="rId44"/>
      <p:boldItalic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TT Rounds Condensed" panose="020B0604020202020204" charset="0"/>
      <p:regular r:id="rId50"/>
    </p:embeddedFont>
    <p:embeddedFont>
      <p:font typeface="TT Rounds Condensed Bold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81BBDA-223B-13C4-F386-5ABED659A2A8}" v="13" dt="2024-02-09T13:29:30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27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ede Siffort" userId="S::an574480@ucf.edu::9a36020e-c97f-41fa-98a6-e90d95d9c8de" providerId="AD" clId="Web-{BE81BBDA-223B-13C4-F386-5ABED659A2A8}"/>
    <pc:docChg chg="addSld modSld">
      <pc:chgData name="Anede Siffort" userId="S::an574480@ucf.edu::9a36020e-c97f-41fa-98a6-e90d95d9c8de" providerId="AD" clId="Web-{BE81BBDA-223B-13C4-F386-5ABED659A2A8}" dt="2024-02-09T13:29:30.697" v="4" actId="20577"/>
      <pc:docMkLst>
        <pc:docMk/>
      </pc:docMkLst>
      <pc:sldChg chg="add">
        <pc:chgData name="Anede Siffort" userId="S::an574480@ucf.edu::9a36020e-c97f-41fa-98a6-e90d95d9c8de" providerId="AD" clId="Web-{BE81BBDA-223B-13C4-F386-5ABED659A2A8}" dt="2024-02-09T13:28:26.352" v="0"/>
        <pc:sldMkLst>
          <pc:docMk/>
          <pc:sldMk cId="0" sldId="260"/>
        </pc:sldMkLst>
      </pc:sldChg>
      <pc:sldChg chg="modSp">
        <pc:chgData name="Anede Siffort" userId="S::an574480@ucf.edu::9a36020e-c97f-41fa-98a6-e90d95d9c8de" providerId="AD" clId="Web-{BE81BBDA-223B-13C4-F386-5ABED659A2A8}" dt="2024-02-09T13:29:30.697" v="4" actId="20577"/>
        <pc:sldMkLst>
          <pc:docMk/>
          <pc:sldMk cId="0" sldId="279"/>
        </pc:sldMkLst>
        <pc:spChg chg="mod">
          <ac:chgData name="Anede Siffort" userId="S::an574480@ucf.edu::9a36020e-c97f-41fa-98a6-e90d95d9c8de" providerId="AD" clId="Web-{BE81BBDA-223B-13C4-F386-5ABED659A2A8}" dt="2024-02-09T13:29:28.666" v="2" actId="20577"/>
          <ac:spMkLst>
            <pc:docMk/>
            <pc:sldMk cId="0" sldId="279"/>
            <ac:spMk id="6" creationId="{00000000-0000-0000-0000-000000000000}"/>
          </ac:spMkLst>
        </pc:spChg>
        <pc:spChg chg="mod">
          <ac:chgData name="Anede Siffort" userId="S::an574480@ucf.edu::9a36020e-c97f-41fa-98a6-e90d95d9c8de" providerId="AD" clId="Web-{BE81BBDA-223B-13C4-F386-5ABED659A2A8}" dt="2024-02-09T13:29:30.697" v="4" actId="20577"/>
          <ac:spMkLst>
            <pc:docMk/>
            <pc:sldMk cId="0" sldId="279"/>
            <ac:spMk id="17" creationId="{00000000-0000-0000-0000-000000000000}"/>
          </ac:spMkLst>
        </pc:spChg>
        <pc:spChg chg="mod">
          <ac:chgData name="Anede Siffort" userId="S::an574480@ucf.edu::9a36020e-c97f-41fa-98a6-e90d95d9c8de" providerId="AD" clId="Web-{BE81BBDA-223B-13C4-F386-5ABED659A2A8}" dt="2024-02-09T13:29:26.963" v="1" actId="20577"/>
          <ac:spMkLst>
            <pc:docMk/>
            <pc:sldMk cId="0" sldId="279"/>
            <ac:spMk id="1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09.02.2024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“one of the largest” universities</a:t>
            </a:r>
          </a:p>
          <a:p>
            <a:r>
              <a:rPr lang="en-US"/>
              <a:t>Offers 104 bachelor’s, 97 master’s, 33 research doctorates, 3 professional doctorates and 3 specialist degree programs</a:t>
            </a:r>
          </a:p>
          <a:p>
            <a:r>
              <a:rPr lang="en-US"/>
              <a:t>419,318 degrees conferred as of Aug 2023</a:t>
            </a:r>
          </a:p>
          <a:p>
            <a:endParaRPr lang="en-US"/>
          </a:p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7D5AD-4434-47BF-B5FD-7831701BEE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52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54263" y="520700"/>
            <a:ext cx="4638675" cy="2609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027" indent="-178027" defTabSz="949478">
              <a:buFont typeface="Arial" panose="020B0604020202020204" pitchFamily="34" charset="0"/>
              <a:buChar char="•"/>
              <a:defRPr/>
            </a:pPr>
            <a:r>
              <a:rPr lang="en-US" dirty="0"/>
              <a:t>Four campuses – Main in east Orlando, Health Sciences in Lake Nona, Rosen in entertainment area, UCF Downtown</a:t>
            </a:r>
          </a:p>
          <a:p>
            <a:pPr defTabSz="949478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7D5AD-4434-47BF-B5FD-7831701BEE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2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 dirty="0"/>
              <a:t>=</a:t>
            </a:r>
          </a:p>
          <a:p>
            <a:endParaRPr lang="en-US" dirty="0"/>
          </a:p>
          <a:p>
            <a:r>
              <a:rPr lang="en-US" dirty="0"/>
              <a:t>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54263" y="520700"/>
            <a:ext cx="4638675" cy="2609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7D5AD-4434-47BF-B5FD-7831701BEE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2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Public Safety Building Computer Room HVAC Replacment</a:t>
            </a:r>
          </a:p>
          <a:p>
            <a:r>
              <a:rPr lang="en-US"/>
              <a:t>Exterior Storage Structure</a:t>
            </a:r>
          </a:p>
          <a:p>
            <a:r>
              <a:rPr lang="en-US"/>
              <a:t>telecom upgrades rosen</a:t>
            </a:r>
          </a:p>
          <a:p>
            <a:r>
              <a:rPr lang="en-US"/>
              <a:t>ADA doors partnership 5</a:t>
            </a:r>
          </a:p>
          <a:p>
            <a:r>
              <a:rPr lang="en-US"/>
              <a:t>Stadium drone detection system</a:t>
            </a:r>
          </a:p>
          <a:p>
            <a:r>
              <a:rPr lang="en-US"/>
              <a:t>Fire Alarm Replacement Nike Housing</a:t>
            </a:r>
          </a:p>
          <a:p>
            <a:r>
              <a:rPr lang="en-US"/>
              <a:t>Relocate Electromagnet Physical Sciences Bldg</a:t>
            </a:r>
          </a:p>
          <a:p>
            <a:r>
              <a:rPr lang="en-US"/>
              <a:t>Partnership 5 Renovation</a:t>
            </a:r>
          </a:p>
          <a:p>
            <a:r>
              <a:rPr lang="en-US"/>
              <a:t>COM AV System Upgrade</a:t>
            </a:r>
          </a:p>
          <a:p>
            <a:r>
              <a:rPr lang="en-US"/>
              <a:t>Soccer Practice Field Camera</a:t>
            </a:r>
          </a:p>
          <a:p>
            <a:r>
              <a:rPr lang="en-US"/>
              <a:t>Visual Arts HVAC System</a:t>
            </a:r>
          </a:p>
          <a:p>
            <a:r>
              <a:rPr lang="en-US"/>
              <a:t>MIRC Multimedia Upgrade</a:t>
            </a:r>
          </a:p>
          <a:p>
            <a:r>
              <a:rPr lang="en-US"/>
              <a:t>Stadium Gate Lighting</a:t>
            </a:r>
          </a:p>
          <a:p>
            <a:r>
              <a:rPr lang="en-US"/>
              <a:t>Engineering 1 Lab</a:t>
            </a:r>
          </a:p>
          <a:p>
            <a:r>
              <a:rPr lang="en-US"/>
              <a:t>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4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54263" y="520700"/>
            <a:ext cx="4638675" cy="2609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31774">
              <a:defRPr/>
            </a:pPr>
            <a:fld id="{F7021451-1387-4CA6-816F-3879F97B5CBC}" type="slidenum">
              <a:rPr lang="en-US" sz="1800">
                <a:solidFill>
                  <a:prstClr val="black"/>
                </a:solidFill>
                <a:latin typeface="Calibri" panose="020F0502020204030204"/>
              </a:rPr>
              <a:pPr algn="l" defTabSz="931774">
                <a:defRPr/>
              </a:pPr>
              <a:t>22</a:t>
            </a:fld>
            <a:endParaRPr lang="en-US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 dirty="0"/>
              <a:t>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5946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DB87-5EC2-5F48-B829-449C8C25B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7350" y="1657350"/>
            <a:ext cx="14973300" cy="697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">
            <a:extLst>
              <a:ext uri="{FF2B5EF4-FFF2-40B4-BE49-F238E27FC236}">
                <a16:creationId xmlns:a16="http://schemas.microsoft.com/office/drawing/2014/main" id="{88243196-ADBC-DF43-B2B5-50699576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850" y="9648739"/>
            <a:ext cx="307913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0" i="0" dirty="0">
                <a:solidFill>
                  <a:schemeClr val="bg2">
                    <a:lumMod val="50000"/>
                  </a:schemeClr>
                </a:solidFill>
                <a:latin typeface="Gotham" panose="020B0604020202020204" charset="0"/>
                <a:ea typeface="Verdana" panose="020B0604030504040204" pitchFamily="34" charset="0"/>
                <a:cs typeface="Gotham" panose="020B0604020202020204" charset="0"/>
              </a:rPr>
              <a:t>University of Central Florida</a:t>
            </a: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E14F570C-7174-634E-93EB-1A884190150B}"/>
              </a:ext>
            </a:extLst>
          </p:cNvPr>
          <p:cNvSpPr txBox="1"/>
          <p:nvPr/>
        </p:nvSpPr>
        <p:spPr>
          <a:xfrm>
            <a:off x="14123019" y="9648738"/>
            <a:ext cx="3079131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500" b="0" i="0" dirty="0">
                <a:solidFill>
                  <a:schemeClr val="bg2">
                    <a:lumMod val="50000"/>
                  </a:schemeClr>
                </a:solidFill>
                <a:latin typeface="Gotham" panose="020B0604020202020204" charset="0"/>
                <a:ea typeface="Verdana" panose="020B0604030504040204" pitchFamily="34" charset="0"/>
                <a:cs typeface="Gotham" panose="020B0604020202020204" charset="0"/>
              </a:rPr>
              <a:t>Page </a:t>
            </a:r>
            <a:fld id="{2CB46002-6C40-404C-904C-C9A970A01033}" type="slidenum">
              <a:rPr lang="en-US" sz="1500" b="0" i="0" smtClean="0">
                <a:solidFill>
                  <a:schemeClr val="bg2">
                    <a:lumMod val="50000"/>
                  </a:schemeClr>
                </a:solidFill>
                <a:latin typeface="Gotham" panose="020B0604020202020204" charset="0"/>
                <a:ea typeface="Verdana" panose="020B0604030504040204" pitchFamily="34" charset="0"/>
                <a:cs typeface="Gotham" panose="020B0604020202020204" charset="0"/>
              </a:rPr>
              <a:pPr algn="r"/>
              <a:t>‹#›</a:t>
            </a:fld>
            <a:endParaRPr lang="en-US" sz="1500" b="0" i="0" dirty="0">
              <a:solidFill>
                <a:schemeClr val="bg2">
                  <a:lumMod val="50000"/>
                </a:schemeClr>
              </a:solidFill>
              <a:latin typeface="Gotham" panose="020B0604020202020204" charset="0"/>
              <a:ea typeface="Verdana" panose="020B0604030504040204" pitchFamily="34" charset="0"/>
              <a:cs typeface="Gotha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41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DB87-5EC2-5F48-B829-449C8C25B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7350" y="1657350"/>
            <a:ext cx="14973300" cy="697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357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ADB87-5EC2-5F48-B829-449C8C25B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7350" y="1657350"/>
            <a:ext cx="14973300" cy="697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96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104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Relationship Id="rId14" Type="http://schemas.openxmlformats.org/officeDocument/2006/relationships/image" Target="../media/image10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sv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svg"/><Relationship Id="rId5" Type="http://schemas.openxmlformats.org/officeDocument/2006/relationships/image" Target="../media/image110.png"/><Relationship Id="rId15" Type="http://schemas.openxmlformats.org/officeDocument/2006/relationships/image" Target="../media/image120.sv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svg"/><Relationship Id="rId1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7998" cy="10287000"/>
            <a:chOff x="0" y="0"/>
            <a:chExt cx="2438399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79284" y="1079286"/>
            <a:ext cx="16129430" cy="8102430"/>
            <a:chOff x="0" y="0"/>
            <a:chExt cx="21505906" cy="10803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05926" cy="10803255"/>
            </a:xfrm>
            <a:custGeom>
              <a:avLst/>
              <a:gdLst/>
              <a:ahLst/>
              <a:cxnLst/>
              <a:rect l="l" t="t" r="r" b="b"/>
              <a:pathLst>
                <a:path w="21505926" h="10803255">
                  <a:moveTo>
                    <a:pt x="19050" y="0"/>
                  </a:moveTo>
                  <a:lnTo>
                    <a:pt x="21486876" y="0"/>
                  </a:lnTo>
                  <a:cubicBezTo>
                    <a:pt x="21497417" y="0"/>
                    <a:pt x="21505926" y="8509"/>
                    <a:pt x="21505926" y="19050"/>
                  </a:cubicBezTo>
                  <a:lnTo>
                    <a:pt x="21505926" y="10784205"/>
                  </a:lnTo>
                  <a:cubicBezTo>
                    <a:pt x="21505926" y="10794747"/>
                    <a:pt x="21497417" y="10803255"/>
                    <a:pt x="21486876" y="10803255"/>
                  </a:cubicBezTo>
                  <a:lnTo>
                    <a:pt x="19050" y="10803255"/>
                  </a:lnTo>
                  <a:cubicBezTo>
                    <a:pt x="8509" y="10803255"/>
                    <a:pt x="0" y="10794747"/>
                    <a:pt x="0" y="1078420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0784205"/>
                  </a:lnTo>
                  <a:lnTo>
                    <a:pt x="19050" y="10784205"/>
                  </a:lnTo>
                  <a:lnTo>
                    <a:pt x="19050" y="10765155"/>
                  </a:lnTo>
                  <a:lnTo>
                    <a:pt x="21486876" y="10765155"/>
                  </a:lnTo>
                  <a:lnTo>
                    <a:pt x="21486876" y="10784205"/>
                  </a:lnTo>
                  <a:lnTo>
                    <a:pt x="21467826" y="10784205"/>
                  </a:lnTo>
                  <a:lnTo>
                    <a:pt x="21467826" y="19050"/>
                  </a:lnTo>
                  <a:lnTo>
                    <a:pt x="21486876" y="19050"/>
                  </a:lnTo>
                  <a:lnTo>
                    <a:pt x="21486876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 descr="University of Central Florida Logo"/>
          <p:cNvSpPr/>
          <p:nvPr/>
        </p:nvSpPr>
        <p:spPr>
          <a:xfrm>
            <a:off x="8743950" y="1085850"/>
            <a:ext cx="800100" cy="1076678"/>
          </a:xfrm>
          <a:custGeom>
            <a:avLst/>
            <a:gdLst/>
            <a:ahLst/>
            <a:cxnLst/>
            <a:rect l="l" t="t" r="r" b="b"/>
            <a:pathLst>
              <a:path w="800100" h="1076678">
                <a:moveTo>
                  <a:pt x="0" y="0"/>
                </a:moveTo>
                <a:lnTo>
                  <a:pt x="800100" y="0"/>
                </a:lnTo>
                <a:lnTo>
                  <a:pt x="800100" y="1076678"/>
                </a:lnTo>
                <a:lnTo>
                  <a:pt x="0" y="1076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57349" y="2529690"/>
            <a:ext cx="14973300" cy="200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 b="1" dirty="0">
                <a:solidFill>
                  <a:srgbClr val="000000"/>
                </a:solidFill>
                <a:latin typeface="Gotham"/>
              </a:rPr>
              <a:t>University of Central Florida </a:t>
            </a:r>
          </a:p>
          <a:p>
            <a:pPr algn="ctr">
              <a:lnSpc>
                <a:spcPts val="7920"/>
              </a:lnSpc>
            </a:pPr>
            <a:r>
              <a:rPr lang="en-US" sz="6600" b="1" dirty="0">
                <a:solidFill>
                  <a:srgbClr val="000000"/>
                </a:solidFill>
                <a:latin typeface="Gotham"/>
              </a:rPr>
              <a:t>Contractors Fair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7349" y="5452121"/>
            <a:ext cx="14973300" cy="369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2400" dirty="0">
                <a:solidFill>
                  <a:srgbClr val="000000"/>
                </a:solidFill>
                <a:latin typeface="Gotham"/>
              </a:rPr>
              <a:t>Jon Varnell, Vice President of Administrative Operations</a:t>
            </a:r>
          </a:p>
          <a:p>
            <a:pPr algn="ctr">
              <a:lnSpc>
                <a:spcPts val="4860"/>
              </a:lnSpc>
            </a:pPr>
            <a:r>
              <a:rPr lang="en-US" sz="2400" dirty="0">
                <a:solidFill>
                  <a:srgbClr val="000000"/>
                </a:solidFill>
                <a:latin typeface="Gotham"/>
              </a:rPr>
              <a:t>Ben Davis, Assistant Vice President for Planning, Design, &amp; Construction</a:t>
            </a:r>
          </a:p>
          <a:p>
            <a:pPr algn="ctr">
              <a:lnSpc>
                <a:spcPts val="4860"/>
              </a:lnSpc>
            </a:pPr>
            <a:r>
              <a:rPr lang="en-US" sz="2400" dirty="0">
                <a:solidFill>
                  <a:srgbClr val="000000"/>
                </a:solidFill>
                <a:latin typeface="Gotham"/>
              </a:rPr>
              <a:t>Duane Siemen, Assistant Vice President for Utilities &amp; Engineering Services</a:t>
            </a:r>
          </a:p>
          <a:p>
            <a:pPr algn="ctr">
              <a:lnSpc>
                <a:spcPts val="4860"/>
              </a:lnSpc>
            </a:pPr>
            <a:r>
              <a:rPr lang="en-US" sz="2400" dirty="0">
                <a:solidFill>
                  <a:srgbClr val="000000"/>
                </a:solidFill>
                <a:latin typeface="Gotham"/>
              </a:rPr>
              <a:t>John McInerney, Director Facilities Maintenance</a:t>
            </a:r>
            <a:br>
              <a:rPr lang="en-US" sz="2400" dirty="0">
                <a:solidFill>
                  <a:srgbClr val="000000"/>
                </a:solidFill>
                <a:latin typeface="Gotham"/>
              </a:rPr>
            </a:br>
            <a:r>
              <a:rPr lang="en-US" sz="24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Samantha Mason, Construction Support Team Manager</a:t>
            </a:r>
          </a:p>
          <a:p>
            <a:pPr algn="ctr">
              <a:lnSpc>
                <a:spcPts val="4860"/>
              </a:lnSpc>
            </a:pPr>
            <a:endParaRPr lang="en-US" sz="2700" dirty="0">
              <a:solidFill>
                <a:srgbClr val="000000"/>
              </a:solidFill>
              <a:latin typeface="Gotham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C0E1F6B0-8ED4-4612-BA94-316103B7BDFF}"/>
              </a:ext>
            </a:extLst>
          </p:cNvPr>
          <p:cNvSpPr/>
          <p:nvPr/>
        </p:nvSpPr>
        <p:spPr>
          <a:xfrm>
            <a:off x="5486399" y="4891537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33927" y="3474925"/>
            <a:ext cx="3976420" cy="3989808"/>
          </a:xfrm>
          <a:custGeom>
            <a:avLst/>
            <a:gdLst/>
            <a:ahLst/>
            <a:cxnLst/>
            <a:rect l="l" t="t" r="r" b="b"/>
            <a:pathLst>
              <a:path w="3976420" h="3989808">
                <a:moveTo>
                  <a:pt x="0" y="0"/>
                </a:moveTo>
                <a:lnTo>
                  <a:pt x="3976420" y="0"/>
                </a:lnTo>
                <a:lnTo>
                  <a:pt x="3976420" y="3989808"/>
                </a:lnTo>
                <a:lnTo>
                  <a:pt x="0" y="39898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18178" y="2523271"/>
            <a:ext cx="747630" cy="747630"/>
          </a:xfrm>
          <a:custGeom>
            <a:avLst/>
            <a:gdLst/>
            <a:ahLst/>
            <a:cxnLst/>
            <a:rect l="l" t="t" r="r" b="b"/>
            <a:pathLst>
              <a:path w="747630" h="747630">
                <a:moveTo>
                  <a:pt x="0" y="0"/>
                </a:moveTo>
                <a:lnTo>
                  <a:pt x="747629" y="0"/>
                </a:lnTo>
                <a:lnTo>
                  <a:pt x="747629" y="747630"/>
                </a:lnTo>
                <a:lnTo>
                  <a:pt x="0" y="7476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034324" y="2645619"/>
            <a:ext cx="2636595" cy="42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"/>
              </a:rPr>
              <a:t>Design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121229" y="6224449"/>
            <a:ext cx="685288" cy="34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2"/>
              </a:lnSpc>
            </a:pPr>
            <a:r>
              <a:rPr lang="en-US" sz="2252">
                <a:solidFill>
                  <a:srgbClr val="000000"/>
                </a:solidFill>
                <a:latin typeface="Gotham"/>
              </a:rPr>
              <a:t>78%</a:t>
            </a:r>
          </a:p>
        </p:txBody>
      </p:sp>
      <p:sp>
        <p:nvSpPr>
          <p:cNvPr id="6" name="Freeform 6"/>
          <p:cNvSpPr/>
          <p:nvPr/>
        </p:nvSpPr>
        <p:spPr>
          <a:xfrm>
            <a:off x="9118176" y="3439108"/>
            <a:ext cx="747630" cy="747630"/>
          </a:xfrm>
          <a:custGeom>
            <a:avLst/>
            <a:gdLst/>
            <a:ahLst/>
            <a:cxnLst/>
            <a:rect l="l" t="t" r="r" b="b"/>
            <a:pathLst>
              <a:path w="747630" h="747630">
                <a:moveTo>
                  <a:pt x="0" y="0"/>
                </a:moveTo>
                <a:lnTo>
                  <a:pt x="747630" y="0"/>
                </a:lnTo>
                <a:lnTo>
                  <a:pt x="747630" y="747630"/>
                </a:lnTo>
                <a:lnTo>
                  <a:pt x="0" y="747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34321" y="3575749"/>
            <a:ext cx="2817872" cy="42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"/>
              </a:rPr>
              <a:t>Permit</a:t>
            </a:r>
          </a:p>
        </p:txBody>
      </p:sp>
      <p:sp>
        <p:nvSpPr>
          <p:cNvPr id="8" name="Freeform 8"/>
          <p:cNvSpPr/>
          <p:nvPr/>
        </p:nvSpPr>
        <p:spPr>
          <a:xfrm>
            <a:off x="9118178" y="4374278"/>
            <a:ext cx="747630" cy="747630"/>
          </a:xfrm>
          <a:custGeom>
            <a:avLst/>
            <a:gdLst/>
            <a:ahLst/>
            <a:cxnLst/>
            <a:rect l="l" t="t" r="r" b="b"/>
            <a:pathLst>
              <a:path w="747630" h="747630">
                <a:moveTo>
                  <a:pt x="0" y="0"/>
                </a:moveTo>
                <a:lnTo>
                  <a:pt x="747629" y="0"/>
                </a:lnTo>
                <a:lnTo>
                  <a:pt x="747629" y="747630"/>
                </a:lnTo>
                <a:lnTo>
                  <a:pt x="0" y="747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034324" y="4508480"/>
            <a:ext cx="3041666" cy="42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"/>
              </a:rPr>
              <a:t>Construction</a:t>
            </a:r>
          </a:p>
        </p:txBody>
      </p:sp>
      <p:sp>
        <p:nvSpPr>
          <p:cNvPr id="10" name="Freeform 10"/>
          <p:cNvSpPr/>
          <p:nvPr/>
        </p:nvSpPr>
        <p:spPr>
          <a:xfrm>
            <a:off x="9118175" y="5337449"/>
            <a:ext cx="747630" cy="747630"/>
          </a:xfrm>
          <a:custGeom>
            <a:avLst/>
            <a:gdLst/>
            <a:ahLst/>
            <a:cxnLst/>
            <a:rect l="l" t="t" r="r" b="b"/>
            <a:pathLst>
              <a:path w="747630" h="747630">
                <a:moveTo>
                  <a:pt x="0" y="0"/>
                </a:moveTo>
                <a:lnTo>
                  <a:pt x="747630" y="0"/>
                </a:lnTo>
                <a:lnTo>
                  <a:pt x="747630" y="747629"/>
                </a:lnTo>
                <a:lnTo>
                  <a:pt x="0" y="7476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18178" y="6306018"/>
            <a:ext cx="747630" cy="747630"/>
          </a:xfrm>
          <a:custGeom>
            <a:avLst/>
            <a:gdLst/>
            <a:ahLst/>
            <a:cxnLst/>
            <a:rect l="l" t="t" r="r" b="b"/>
            <a:pathLst>
              <a:path w="747630" h="747630">
                <a:moveTo>
                  <a:pt x="0" y="0"/>
                </a:moveTo>
                <a:lnTo>
                  <a:pt x="747629" y="0"/>
                </a:lnTo>
                <a:lnTo>
                  <a:pt x="747629" y="747630"/>
                </a:lnTo>
                <a:lnTo>
                  <a:pt x="0" y="7476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034321" y="6439324"/>
            <a:ext cx="3579215" cy="42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"/>
              </a:rPr>
              <a:t>Awaiting Customer</a:t>
            </a:r>
          </a:p>
        </p:txBody>
      </p:sp>
      <p:sp>
        <p:nvSpPr>
          <p:cNvPr id="13" name="Freeform 13"/>
          <p:cNvSpPr/>
          <p:nvPr/>
        </p:nvSpPr>
        <p:spPr>
          <a:xfrm>
            <a:off x="9118178" y="7248461"/>
            <a:ext cx="747630" cy="747630"/>
          </a:xfrm>
          <a:custGeom>
            <a:avLst/>
            <a:gdLst/>
            <a:ahLst/>
            <a:cxnLst/>
            <a:rect l="l" t="t" r="r" b="b"/>
            <a:pathLst>
              <a:path w="747630" h="747630">
                <a:moveTo>
                  <a:pt x="0" y="0"/>
                </a:moveTo>
                <a:lnTo>
                  <a:pt x="747629" y="0"/>
                </a:lnTo>
                <a:lnTo>
                  <a:pt x="747629" y="747630"/>
                </a:lnTo>
                <a:lnTo>
                  <a:pt x="0" y="747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034324" y="7371212"/>
            <a:ext cx="2817869" cy="85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"/>
              </a:rPr>
              <a:t>Temporary Hold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41089" y="4498955"/>
            <a:ext cx="685288" cy="34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2"/>
              </a:lnSpc>
            </a:pPr>
            <a:r>
              <a:rPr lang="en-US" sz="2252">
                <a:solidFill>
                  <a:srgbClr val="000000"/>
                </a:solidFill>
                <a:latin typeface="Gotham"/>
              </a:rPr>
              <a:t>11%</a:t>
            </a:r>
          </a:p>
        </p:txBody>
      </p:sp>
      <p:sp>
        <p:nvSpPr>
          <p:cNvPr id="16" name="Freeform 16"/>
          <p:cNvSpPr/>
          <p:nvPr/>
        </p:nvSpPr>
        <p:spPr>
          <a:xfrm>
            <a:off x="9118175" y="8330429"/>
            <a:ext cx="747630" cy="747630"/>
          </a:xfrm>
          <a:custGeom>
            <a:avLst/>
            <a:gdLst/>
            <a:ahLst/>
            <a:cxnLst/>
            <a:rect l="l" t="t" r="r" b="b"/>
            <a:pathLst>
              <a:path w="747630" h="747630">
                <a:moveTo>
                  <a:pt x="0" y="0"/>
                </a:moveTo>
                <a:lnTo>
                  <a:pt x="747630" y="0"/>
                </a:lnTo>
                <a:lnTo>
                  <a:pt x="747630" y="747629"/>
                </a:lnTo>
                <a:lnTo>
                  <a:pt x="0" y="7476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038793" y="8495936"/>
            <a:ext cx="5547549" cy="42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 Bold"/>
              </a:rPr>
              <a:t>COMPLETED – 82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51644" y="2951433"/>
            <a:ext cx="2636595" cy="128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 Bold"/>
              </a:rPr>
              <a:t>220</a:t>
            </a:r>
          </a:p>
          <a:p>
            <a:pPr algn="ctr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 Bold"/>
              </a:rPr>
              <a:t>ACTIVE</a:t>
            </a:r>
          </a:p>
          <a:p>
            <a:pPr algn="ctr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 Bold"/>
              </a:rPr>
              <a:t>PROJECTS</a:t>
            </a:r>
          </a:p>
        </p:txBody>
      </p:sp>
      <p:sp>
        <p:nvSpPr>
          <p:cNvPr id="19" name="AutoShape 19"/>
          <p:cNvSpPr/>
          <p:nvPr/>
        </p:nvSpPr>
        <p:spPr>
          <a:xfrm>
            <a:off x="11550688" y="2892182"/>
            <a:ext cx="1261880" cy="8938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12803630" y="2884299"/>
            <a:ext cx="8938" cy="191917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2196627" y="4794536"/>
            <a:ext cx="615941" cy="8938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12803630" y="3636520"/>
            <a:ext cx="786539" cy="8938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4952249" y="4478080"/>
            <a:ext cx="2332849" cy="180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1"/>
              </a:lnSpc>
            </a:pPr>
            <a:r>
              <a:rPr lang="en-US" sz="6193">
                <a:solidFill>
                  <a:srgbClr val="000000"/>
                </a:solidFill>
                <a:latin typeface="Gotham"/>
              </a:rPr>
              <a:t>284</a:t>
            </a:r>
          </a:p>
          <a:p>
            <a:pPr algn="ctr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"/>
              </a:rPr>
              <a:t>Current</a:t>
            </a:r>
          </a:p>
          <a:p>
            <a:pPr algn="ctr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"/>
              </a:rPr>
              <a:t>Projects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341317" y="2461340"/>
            <a:ext cx="5547549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 Bold"/>
              </a:rPr>
              <a:t>As of January 1, 2024</a:t>
            </a:r>
          </a:p>
        </p:txBody>
      </p:sp>
      <p:sp>
        <p:nvSpPr>
          <p:cNvPr id="25" name="AutoShape 25"/>
          <p:cNvSpPr/>
          <p:nvPr/>
        </p:nvSpPr>
        <p:spPr>
          <a:xfrm>
            <a:off x="13174194" y="6678004"/>
            <a:ext cx="415974" cy="8938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13581231" y="6678004"/>
            <a:ext cx="8938" cy="954232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12660233" y="7623299"/>
            <a:ext cx="929936" cy="8938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13581231" y="7092882"/>
            <a:ext cx="491084" cy="8938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TextBox 29"/>
          <p:cNvSpPr txBox="1"/>
          <p:nvPr/>
        </p:nvSpPr>
        <p:spPr>
          <a:xfrm>
            <a:off x="13919020" y="6847126"/>
            <a:ext cx="901843" cy="42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 Bold"/>
              </a:rPr>
              <a:t>32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034324" y="9068533"/>
            <a:ext cx="2332849" cy="304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4"/>
              </a:lnSpc>
            </a:pPr>
            <a:r>
              <a:rPr lang="en-US" sz="1970">
                <a:solidFill>
                  <a:srgbClr val="000000"/>
                </a:solidFill>
                <a:latin typeface="Gotham"/>
              </a:rPr>
              <a:t>7/1/23 to 1/1/24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01900" y="8017483"/>
            <a:ext cx="4260826" cy="895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4"/>
              </a:lnSpc>
            </a:pPr>
            <a:r>
              <a:rPr lang="en-US" sz="1970" u="sng">
                <a:solidFill>
                  <a:srgbClr val="000000"/>
                </a:solidFill>
                <a:latin typeface="Gotham Bold"/>
              </a:rPr>
              <a:t>Current Projects Only</a:t>
            </a:r>
          </a:p>
          <a:p>
            <a:pPr algn="ctr">
              <a:lnSpc>
                <a:spcPts val="2364"/>
              </a:lnSpc>
            </a:pPr>
            <a:r>
              <a:rPr lang="en-US" sz="1970">
                <a:solidFill>
                  <a:srgbClr val="000000"/>
                </a:solidFill>
                <a:latin typeface="Gotham"/>
              </a:rPr>
              <a:t>Total above does not include Completed or Cancelled Projects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034321" y="5469654"/>
            <a:ext cx="1951075" cy="42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"/>
              </a:rPr>
              <a:t>Close-out</a:t>
            </a:r>
          </a:p>
        </p:txBody>
      </p:sp>
      <p:sp>
        <p:nvSpPr>
          <p:cNvPr id="33" name="AutoShape 33"/>
          <p:cNvSpPr/>
          <p:nvPr/>
        </p:nvSpPr>
        <p:spPr>
          <a:xfrm>
            <a:off x="11704959" y="5738618"/>
            <a:ext cx="2367356" cy="8938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13896121" y="5468786"/>
            <a:ext cx="901843" cy="429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8"/>
              </a:lnSpc>
            </a:pPr>
            <a:r>
              <a:rPr lang="en-US" sz="2815">
                <a:solidFill>
                  <a:srgbClr val="000000"/>
                </a:solidFill>
                <a:latin typeface="Gotham Bold"/>
              </a:rPr>
              <a:t>32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261222" y="3828091"/>
            <a:ext cx="685288" cy="34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2"/>
              </a:lnSpc>
            </a:pPr>
            <a:r>
              <a:rPr lang="en-US" sz="2252">
                <a:solidFill>
                  <a:srgbClr val="000000"/>
                </a:solidFill>
                <a:latin typeface="Gotham"/>
              </a:rPr>
              <a:t>11%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35034" y="668820"/>
            <a:ext cx="996011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5699" spc="10" dirty="0">
                <a:solidFill>
                  <a:srgbClr val="000000"/>
                </a:solidFill>
                <a:latin typeface="Gotham Bold"/>
              </a:rPr>
              <a:t>Projects By Phase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159587" y="1868970"/>
            <a:ext cx="828417" cy="75501"/>
            <a:chOff x="0" y="0"/>
            <a:chExt cx="1104556" cy="10066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04519" cy="100711"/>
            </a:xfrm>
            <a:custGeom>
              <a:avLst/>
              <a:gdLst/>
              <a:ahLst/>
              <a:cxnLst/>
              <a:rect l="l" t="t" r="r" b="b"/>
              <a:pathLst>
                <a:path w="1104519" h="100711">
                  <a:moveTo>
                    <a:pt x="0" y="0"/>
                  </a:moveTo>
                  <a:lnTo>
                    <a:pt x="1104519" y="0"/>
                  </a:lnTo>
                  <a:lnTo>
                    <a:pt x="1104519" y="100711"/>
                  </a:lnTo>
                  <a:lnTo>
                    <a:pt x="0" y="100711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sp>
        <p:nvSpPr>
          <p:cNvPr id="39" name="TextBox 6">
            <a:extLst>
              <a:ext uri="{FF2B5EF4-FFF2-40B4-BE49-F238E27FC236}">
                <a16:creationId xmlns:a16="http://schemas.microsoft.com/office/drawing/2014/main" id="{E19D3E17-C873-4584-AC7B-378C0ED244A7}"/>
              </a:ext>
            </a:extLst>
          </p:cNvPr>
          <p:cNvSpPr txBox="1"/>
          <p:nvPr/>
        </p:nvSpPr>
        <p:spPr>
          <a:xfrm>
            <a:off x="1085850" y="9629688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63B1DC02-84A0-4364-AB5D-A5F4AC77999B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2534" y="3621849"/>
            <a:ext cx="4081385" cy="4081385"/>
          </a:xfrm>
          <a:custGeom>
            <a:avLst/>
            <a:gdLst/>
            <a:ahLst/>
            <a:cxnLst/>
            <a:rect l="l" t="t" r="r" b="b"/>
            <a:pathLst>
              <a:path w="4081385" h="4081385">
                <a:moveTo>
                  <a:pt x="0" y="0"/>
                </a:moveTo>
                <a:lnTo>
                  <a:pt x="4081384" y="0"/>
                </a:lnTo>
                <a:lnTo>
                  <a:pt x="4081384" y="4081384"/>
                </a:lnTo>
                <a:lnTo>
                  <a:pt x="0" y="4081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636032" y="2558556"/>
            <a:ext cx="4679833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MEP Systems / Utility – 20%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21258" y="7034321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9%</a:t>
            </a:r>
          </a:p>
        </p:txBody>
      </p:sp>
      <p:sp>
        <p:nvSpPr>
          <p:cNvPr id="5" name="Freeform 5"/>
          <p:cNvSpPr/>
          <p:nvPr/>
        </p:nvSpPr>
        <p:spPr>
          <a:xfrm>
            <a:off x="10065786" y="1962958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8"/>
                </a:lnTo>
                <a:lnTo>
                  <a:pt x="0" y="471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636030" y="1992754"/>
            <a:ext cx="5098438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Office / Classroom – 22%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21268" y="4462699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22%</a:t>
            </a:r>
          </a:p>
        </p:txBody>
      </p:sp>
      <p:sp>
        <p:nvSpPr>
          <p:cNvPr id="8" name="Freeform 8"/>
          <p:cNvSpPr/>
          <p:nvPr/>
        </p:nvSpPr>
        <p:spPr>
          <a:xfrm>
            <a:off x="10053699" y="2561964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9"/>
                </a:lnTo>
                <a:lnTo>
                  <a:pt x="0" y="471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636033" y="3748050"/>
            <a:ext cx="5576672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Grounds / Infrastructure – 9%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19971" y="6592597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20%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062060" y="3159572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9"/>
                </a:lnTo>
                <a:lnTo>
                  <a:pt x="0" y="4710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636029" y="5526877"/>
            <a:ext cx="5098439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Life Safety / Code - 7%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66540" y="5523988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8%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062060" y="3762103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8"/>
                </a:lnTo>
                <a:lnTo>
                  <a:pt x="0" y="4710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636030" y="4335644"/>
            <a:ext cx="5412956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Research - 8%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065786" y="4351106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9"/>
                </a:lnTo>
                <a:lnTo>
                  <a:pt x="0" y="4710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636033" y="4909079"/>
            <a:ext cx="5412956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Capital Projects – 7%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065786" y="4930106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8"/>
                </a:lnTo>
                <a:lnTo>
                  <a:pt x="0" y="4710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636033" y="6717302"/>
            <a:ext cx="5412956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Tech Fee - 4%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056840" y="5529112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8" y="0"/>
                </a:lnTo>
                <a:lnTo>
                  <a:pt x="471078" y="471079"/>
                </a:lnTo>
                <a:lnTo>
                  <a:pt x="0" y="4710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015468" y="3339380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3%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631475" y="9113105"/>
            <a:ext cx="7096793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Mobile Carriers - 1%</a:t>
            </a:r>
          </a:p>
        </p:txBody>
      </p:sp>
      <p:sp>
        <p:nvSpPr>
          <p:cNvPr id="23" name="Freeform 23"/>
          <p:cNvSpPr/>
          <p:nvPr/>
        </p:nvSpPr>
        <p:spPr>
          <a:xfrm>
            <a:off x="10053700" y="6128119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9"/>
                </a:lnTo>
                <a:lnTo>
                  <a:pt x="0" y="4710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631476" y="7327794"/>
            <a:ext cx="5412956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Access Control / Camera – 3%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053700" y="6734541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9"/>
                </a:lnTo>
                <a:lnTo>
                  <a:pt x="0" y="4710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0631476" y="6127972"/>
            <a:ext cx="5412956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Building Envelope – 6%</a:t>
            </a:r>
          </a:p>
        </p:txBody>
      </p:sp>
      <p:sp>
        <p:nvSpPr>
          <p:cNvPr id="27" name="Freeform 27"/>
          <p:cNvSpPr/>
          <p:nvPr/>
        </p:nvSpPr>
        <p:spPr>
          <a:xfrm>
            <a:off x="10053700" y="7336567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8"/>
                </a:lnTo>
                <a:lnTo>
                  <a:pt x="0" y="471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0631476" y="7940362"/>
            <a:ext cx="5412956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Retail / Restaurant – 2%</a:t>
            </a:r>
          </a:p>
        </p:txBody>
      </p:sp>
      <p:sp>
        <p:nvSpPr>
          <p:cNvPr id="29" name="Freeform 29"/>
          <p:cNvSpPr/>
          <p:nvPr/>
        </p:nvSpPr>
        <p:spPr>
          <a:xfrm>
            <a:off x="10053700" y="7929577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9"/>
                </a:lnTo>
                <a:lnTo>
                  <a:pt x="0" y="471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4099209" y="4815335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7%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27770" y="3646450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4%</a:t>
            </a:r>
          </a:p>
        </p:txBody>
      </p:sp>
      <p:sp>
        <p:nvSpPr>
          <p:cNvPr id="32" name="AutoShape 32"/>
          <p:cNvSpPr/>
          <p:nvPr/>
        </p:nvSpPr>
        <p:spPr>
          <a:xfrm>
            <a:off x="4575675" y="4378534"/>
            <a:ext cx="1196536" cy="4330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TextBox 33"/>
          <p:cNvSpPr txBox="1"/>
          <p:nvPr/>
        </p:nvSpPr>
        <p:spPr>
          <a:xfrm>
            <a:off x="10620585" y="3140664"/>
            <a:ext cx="5412956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Athletics – 9%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054265" y="8522588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8" y="0"/>
                </a:lnTo>
                <a:lnTo>
                  <a:pt x="471078" y="471079"/>
                </a:lnTo>
                <a:lnTo>
                  <a:pt x="0" y="4710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5" name="AutoShape 35"/>
          <p:cNvSpPr/>
          <p:nvPr/>
        </p:nvSpPr>
        <p:spPr>
          <a:xfrm>
            <a:off x="4907868" y="3865464"/>
            <a:ext cx="1024329" cy="241571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TextBox 36"/>
          <p:cNvSpPr txBox="1"/>
          <p:nvPr/>
        </p:nvSpPr>
        <p:spPr>
          <a:xfrm>
            <a:off x="5671057" y="4690485"/>
            <a:ext cx="2276250" cy="1631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1"/>
              </a:lnSpc>
            </a:pPr>
            <a:r>
              <a:rPr lang="en-US" sz="5768">
                <a:solidFill>
                  <a:srgbClr val="000000"/>
                </a:solidFill>
                <a:latin typeface="Gotham"/>
              </a:rPr>
              <a:t>284</a:t>
            </a:r>
          </a:p>
          <a:p>
            <a:pPr algn="ctr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Current</a:t>
            </a:r>
          </a:p>
          <a:p>
            <a:pPr algn="ctr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Projects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464483" y="8189008"/>
            <a:ext cx="5050872" cy="638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1848" u="sng">
                <a:solidFill>
                  <a:srgbClr val="000000"/>
                </a:solidFill>
                <a:latin typeface="Gotham Bold"/>
              </a:rPr>
              <a:t>Current Projects Only</a:t>
            </a:r>
          </a:p>
          <a:p>
            <a:pPr algn="ctr">
              <a:lnSpc>
                <a:spcPts val="2587"/>
              </a:lnSpc>
            </a:pPr>
            <a:r>
              <a:rPr lang="en-US" sz="1848">
                <a:solidFill>
                  <a:srgbClr val="000000"/>
                </a:solidFill>
                <a:latin typeface="Gotham"/>
              </a:rPr>
              <a:t>does not include Completed Projects</a:t>
            </a:r>
          </a:p>
        </p:txBody>
      </p:sp>
      <p:sp>
        <p:nvSpPr>
          <p:cNvPr id="38" name="AutoShape 38"/>
          <p:cNvSpPr/>
          <p:nvPr/>
        </p:nvSpPr>
        <p:spPr>
          <a:xfrm>
            <a:off x="5487970" y="3614115"/>
            <a:ext cx="739122" cy="364692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9" name="AutoShape 39"/>
          <p:cNvSpPr/>
          <p:nvPr/>
        </p:nvSpPr>
        <p:spPr>
          <a:xfrm flipH="1" flipV="1">
            <a:off x="6628809" y="3531195"/>
            <a:ext cx="100468" cy="306112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TextBox 40"/>
          <p:cNvSpPr txBox="1"/>
          <p:nvPr/>
        </p:nvSpPr>
        <p:spPr>
          <a:xfrm>
            <a:off x="4116748" y="2484676"/>
            <a:ext cx="5412956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 Bold"/>
              </a:rPr>
              <a:t>As of January 1, 2024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47035" y="687307"/>
            <a:ext cx="996011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5699" spc="10" dirty="0">
                <a:solidFill>
                  <a:srgbClr val="000000"/>
                </a:solidFill>
                <a:latin typeface="Gotham Bold"/>
              </a:rPr>
              <a:t>Projects By Type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185113" y="1801732"/>
            <a:ext cx="828417" cy="75501"/>
            <a:chOff x="0" y="0"/>
            <a:chExt cx="1104556" cy="10066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104519" cy="100711"/>
            </a:xfrm>
            <a:custGeom>
              <a:avLst/>
              <a:gdLst/>
              <a:ahLst/>
              <a:cxnLst/>
              <a:rect l="l" t="t" r="r" b="b"/>
              <a:pathLst>
                <a:path w="1104519" h="100711">
                  <a:moveTo>
                    <a:pt x="0" y="0"/>
                  </a:moveTo>
                  <a:lnTo>
                    <a:pt x="1104519" y="0"/>
                  </a:lnTo>
                  <a:lnTo>
                    <a:pt x="1104519" y="100711"/>
                  </a:lnTo>
                  <a:lnTo>
                    <a:pt x="0" y="100711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sp>
        <p:nvSpPr>
          <p:cNvPr id="44" name="TextBox 44"/>
          <p:cNvSpPr txBox="1"/>
          <p:nvPr/>
        </p:nvSpPr>
        <p:spPr>
          <a:xfrm>
            <a:off x="6432286" y="3146700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1%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315054" y="6380252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9%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653887" y="8515712"/>
            <a:ext cx="5412956" cy="38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66"/>
              </a:lnSpc>
            </a:pPr>
            <a:r>
              <a:rPr lang="en-US" sz="2472">
                <a:solidFill>
                  <a:srgbClr val="000000"/>
                </a:solidFill>
                <a:latin typeface="Gotham"/>
              </a:rPr>
              <a:t>Planning – 2%</a:t>
            </a:r>
          </a:p>
        </p:txBody>
      </p:sp>
      <p:sp>
        <p:nvSpPr>
          <p:cNvPr id="47" name="Freeform 47"/>
          <p:cNvSpPr/>
          <p:nvPr/>
        </p:nvSpPr>
        <p:spPr>
          <a:xfrm>
            <a:off x="10076675" y="9093794"/>
            <a:ext cx="471079" cy="471079"/>
          </a:xfrm>
          <a:custGeom>
            <a:avLst/>
            <a:gdLst/>
            <a:ahLst/>
            <a:cxnLst/>
            <a:rect l="l" t="t" r="r" b="b"/>
            <a:pathLst>
              <a:path w="471079" h="471079">
                <a:moveTo>
                  <a:pt x="0" y="0"/>
                </a:moveTo>
                <a:lnTo>
                  <a:pt x="471079" y="0"/>
                </a:lnTo>
                <a:lnTo>
                  <a:pt x="471079" y="471078"/>
                </a:lnTo>
                <a:lnTo>
                  <a:pt x="0" y="471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4079177" y="4229995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6%</a:t>
            </a:r>
          </a:p>
        </p:txBody>
      </p:sp>
      <p:sp>
        <p:nvSpPr>
          <p:cNvPr id="49" name="AutoShape 49"/>
          <p:cNvSpPr/>
          <p:nvPr/>
        </p:nvSpPr>
        <p:spPr>
          <a:xfrm flipH="1" flipV="1">
            <a:off x="6135745" y="3405674"/>
            <a:ext cx="456756" cy="425822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AutoShape 50"/>
          <p:cNvSpPr/>
          <p:nvPr/>
        </p:nvSpPr>
        <p:spPr>
          <a:xfrm flipH="1" flipV="1">
            <a:off x="6135745" y="3405674"/>
            <a:ext cx="336438" cy="573676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" name="TextBox 51"/>
          <p:cNvSpPr txBox="1"/>
          <p:nvPr/>
        </p:nvSpPr>
        <p:spPr>
          <a:xfrm>
            <a:off x="5666607" y="3172206"/>
            <a:ext cx="668662" cy="29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7"/>
              </a:lnSpc>
            </a:pPr>
            <a:r>
              <a:rPr lang="en-US" sz="1922">
                <a:solidFill>
                  <a:srgbClr val="000000"/>
                </a:solidFill>
                <a:latin typeface="Gotham"/>
              </a:rPr>
              <a:t>2%</a:t>
            </a:r>
          </a:p>
        </p:txBody>
      </p:sp>
      <p:sp>
        <p:nvSpPr>
          <p:cNvPr id="52" name="AutoShape 52"/>
          <p:cNvSpPr/>
          <p:nvPr/>
        </p:nvSpPr>
        <p:spPr>
          <a:xfrm flipV="1">
            <a:off x="4586668" y="4692733"/>
            <a:ext cx="819473" cy="288424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3" name="AutoShape 53"/>
          <p:cNvSpPr/>
          <p:nvPr/>
        </p:nvSpPr>
        <p:spPr>
          <a:xfrm>
            <a:off x="4595546" y="4972484"/>
            <a:ext cx="681508" cy="225436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4" name="TextBox 6">
            <a:extLst>
              <a:ext uri="{FF2B5EF4-FFF2-40B4-BE49-F238E27FC236}">
                <a16:creationId xmlns:a16="http://schemas.microsoft.com/office/drawing/2014/main" id="{9C32E6C6-2637-497E-9975-BB47A501F750}"/>
              </a:ext>
            </a:extLst>
          </p:cNvPr>
          <p:cNvSpPr txBox="1"/>
          <p:nvPr/>
        </p:nvSpPr>
        <p:spPr>
          <a:xfrm>
            <a:off x="1085850" y="9629688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sp>
        <p:nvSpPr>
          <p:cNvPr id="55" name="TextBox 6">
            <a:extLst>
              <a:ext uri="{FF2B5EF4-FFF2-40B4-BE49-F238E27FC236}">
                <a16:creationId xmlns:a16="http://schemas.microsoft.com/office/drawing/2014/main" id="{889E12CA-0397-4C9A-93F4-87CDE0F2B2C2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3DA5B9-E54C-4C24-86AB-BD6475191859}"/>
              </a:ext>
            </a:extLst>
          </p:cNvPr>
          <p:cNvSpPr/>
          <p:nvPr/>
        </p:nvSpPr>
        <p:spPr>
          <a:xfrm>
            <a:off x="8964756" y="2636474"/>
            <a:ext cx="6709097" cy="5539978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r>
              <a:rPr lang="en-US" sz="5400" dirty="0">
                <a:ln w="6350">
                  <a:solidFill>
                    <a:schemeClr val="tx1"/>
                  </a:solidFill>
                </a:ln>
                <a:solidFill>
                  <a:srgbClr val="FFCA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31%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UNDER $50K</a:t>
            </a:r>
          </a:p>
          <a:p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  <a:p>
            <a:r>
              <a:rPr lang="en-US" sz="5400" dirty="0">
                <a:ln w="6350">
                  <a:solidFill>
                    <a:schemeClr val="tx1"/>
                  </a:solidFill>
                </a:ln>
                <a:solidFill>
                  <a:srgbClr val="FFCA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23%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$50K to $200K</a:t>
            </a:r>
          </a:p>
          <a:p>
            <a:endParaRPr lang="en-US" sz="4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5400" dirty="0">
                <a:ln w="6350">
                  <a:solidFill>
                    <a:schemeClr val="tx1"/>
                  </a:solidFill>
                </a:ln>
                <a:solidFill>
                  <a:srgbClr val="FFCA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38%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$200K to $4M</a:t>
            </a:r>
          </a:p>
          <a:p>
            <a:endParaRPr lang="en-US" sz="5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5400" dirty="0">
                <a:ln w="6350">
                  <a:solidFill>
                    <a:schemeClr val="tx1"/>
                  </a:solidFill>
                </a:ln>
                <a:solidFill>
                  <a:srgbClr val="FFCA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8%</a:t>
            </a:r>
            <a:r>
              <a:rPr lang="en-US" sz="4200" dirty="0"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en-US" sz="4800" dirty="0">
                <a:latin typeface="Helvetica" panose="020B0604020202020204" pitchFamily="34" charset="0"/>
                <a:cs typeface="Helvetica" panose="020B0604020202020204" pitchFamily="34" charset="0"/>
              </a:rPr>
              <a:t>OVER $4M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5589A-4FDF-4BF7-B6AF-D75E877050B5}"/>
              </a:ext>
            </a:extLst>
          </p:cNvPr>
          <p:cNvSpPr txBox="1"/>
          <p:nvPr/>
        </p:nvSpPr>
        <p:spPr>
          <a:xfrm>
            <a:off x="9241699" y="3443492"/>
            <a:ext cx="54167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(59 PROJECTS)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D37C4C-A8FA-44C9-8F2E-401E5A61A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128" y="3098890"/>
            <a:ext cx="4274120" cy="4274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E71A71-44CA-49A6-AF87-0E9282C87CF6}"/>
              </a:ext>
            </a:extLst>
          </p:cNvPr>
          <p:cNvSpPr txBox="1"/>
          <p:nvPr/>
        </p:nvSpPr>
        <p:spPr>
          <a:xfrm>
            <a:off x="6495450" y="3997490"/>
            <a:ext cx="91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31%</a:t>
            </a:r>
            <a:endParaRPr lang="en-US" sz="5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459BF-4A53-4628-B033-97E39D155BB6}"/>
              </a:ext>
            </a:extLst>
          </p:cNvPr>
          <p:cNvSpPr txBox="1"/>
          <p:nvPr/>
        </p:nvSpPr>
        <p:spPr>
          <a:xfrm>
            <a:off x="3369128" y="4898632"/>
            <a:ext cx="91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38%</a:t>
            </a:r>
            <a:endParaRPr lang="en-US" sz="5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772AC-9730-4D29-B9E6-FCC7950A5EEB}"/>
              </a:ext>
            </a:extLst>
          </p:cNvPr>
          <p:cNvSpPr txBox="1"/>
          <p:nvPr/>
        </p:nvSpPr>
        <p:spPr>
          <a:xfrm>
            <a:off x="4837463" y="3243770"/>
            <a:ext cx="91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8%</a:t>
            </a:r>
            <a:endParaRPr lang="en-US" sz="5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392D4-3702-4A85-AC39-17B284E414FE}"/>
              </a:ext>
            </a:extLst>
          </p:cNvPr>
          <p:cNvSpPr txBox="1"/>
          <p:nvPr/>
        </p:nvSpPr>
        <p:spPr>
          <a:xfrm>
            <a:off x="5506187" y="6628019"/>
            <a:ext cx="913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23%</a:t>
            </a:r>
            <a:endParaRPr lang="en-US" sz="5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868F9-0054-46EA-936B-D183287BB2ED}"/>
              </a:ext>
            </a:extLst>
          </p:cNvPr>
          <p:cNvSpPr txBox="1"/>
          <p:nvPr/>
        </p:nvSpPr>
        <p:spPr>
          <a:xfrm>
            <a:off x="9238852" y="4898632"/>
            <a:ext cx="54167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(43 PROJECTS)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42131D-83AD-4E13-B8DD-FF58EA4BB936}"/>
              </a:ext>
            </a:extLst>
          </p:cNvPr>
          <p:cNvSpPr txBox="1"/>
          <p:nvPr/>
        </p:nvSpPr>
        <p:spPr>
          <a:xfrm>
            <a:off x="9313155" y="6374103"/>
            <a:ext cx="54167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(72 PROJECTS)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D78C5-7A40-45E6-81D0-194D4259241C}"/>
              </a:ext>
            </a:extLst>
          </p:cNvPr>
          <p:cNvSpPr txBox="1"/>
          <p:nvPr/>
        </p:nvSpPr>
        <p:spPr>
          <a:xfrm>
            <a:off x="9238852" y="8093560"/>
            <a:ext cx="54167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(14 PROJECTS)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76D1BD-C75C-4205-A4F6-3D2A39A42628}"/>
              </a:ext>
            </a:extLst>
          </p:cNvPr>
          <p:cNvSpPr txBox="1"/>
          <p:nvPr/>
        </p:nvSpPr>
        <p:spPr>
          <a:xfrm>
            <a:off x="3027027" y="7816562"/>
            <a:ext cx="492469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u="sng" dirty="0">
                <a:latin typeface="Helvetica" panose="020B0604020202020204" pitchFamily="34" charset="0"/>
                <a:cs typeface="Helvetica" panose="020B0604020202020204" pitchFamily="34" charset="0"/>
              </a:rPr>
              <a:t>Current Projects Only</a:t>
            </a:r>
          </a:p>
          <a:p>
            <a:pPr algn="ctr"/>
            <a:r>
              <a:rPr lang="en-US" sz="2100" dirty="0">
                <a:latin typeface="Helvetica" panose="020B0604020202020204" pitchFamily="34" charset="0"/>
                <a:cs typeface="Helvetica" panose="020B0604020202020204" pitchFamily="34" charset="0"/>
              </a:rPr>
              <a:t>does not include Completed Projects, or projects with budgets TBD</a:t>
            </a:r>
            <a:endParaRPr lang="en-US" sz="4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85775E-F8FB-44FE-AEB2-9233DAD85145}"/>
              </a:ext>
            </a:extLst>
          </p:cNvPr>
          <p:cNvSpPr txBox="1"/>
          <p:nvPr/>
        </p:nvSpPr>
        <p:spPr>
          <a:xfrm>
            <a:off x="4158690" y="4153142"/>
            <a:ext cx="2669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Helvetica" panose="020B0604020202020204" pitchFamily="34" charset="0"/>
                <a:cs typeface="Helvetica" panose="020B0604020202020204" pitchFamily="34" charset="0"/>
              </a:rPr>
              <a:t>284</a:t>
            </a:r>
          </a:p>
          <a:p>
            <a:pPr algn="ctr"/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Current</a:t>
            </a:r>
          </a:p>
          <a:p>
            <a:pPr algn="ctr"/>
            <a:r>
              <a:rPr lang="en-US" sz="3000" dirty="0">
                <a:latin typeface="Helvetica" panose="020B0604020202020204" pitchFamily="34" charset="0"/>
                <a:cs typeface="Helvetica" panose="020B0604020202020204" pitchFamily="34" charset="0"/>
              </a:rPr>
              <a:t>Projects</a:t>
            </a:r>
            <a:endParaRPr lang="en-US" sz="6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A6957E-4833-43CE-AEE9-D24F320A333B}"/>
              </a:ext>
            </a:extLst>
          </p:cNvPr>
          <p:cNvSpPr txBox="1"/>
          <p:nvPr/>
        </p:nvSpPr>
        <p:spPr>
          <a:xfrm>
            <a:off x="2703194" y="2294765"/>
            <a:ext cx="6094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Helvetica" panose="020B0604020202020204" pitchFamily="34" charset="0"/>
                <a:cs typeface="Helvetica" panose="020B0604020202020204" pitchFamily="34" charset="0"/>
              </a:rPr>
              <a:t>As of January 1, 2024</a:t>
            </a:r>
            <a:endParaRPr lang="en-US" sz="6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F301448-7F5E-4669-AF4A-593781C1A160}"/>
              </a:ext>
            </a:extLst>
          </p:cNvPr>
          <p:cNvSpPr txBox="1">
            <a:spLocks/>
          </p:cNvSpPr>
          <p:nvPr/>
        </p:nvSpPr>
        <p:spPr>
          <a:xfrm>
            <a:off x="1085848" y="658643"/>
            <a:ext cx="10142996" cy="1656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Gotham Black" pitchFamily="2" charset="0"/>
                <a:ea typeface="+mj-ea"/>
                <a:cs typeface="Gotham Black" pitchFamily="2" charset="0"/>
              </a:defRPr>
            </a:lvl1pPr>
          </a:lstStyle>
          <a:p>
            <a:pPr algn="l">
              <a:lnSpc>
                <a:spcPts val="6839"/>
              </a:lnSpc>
            </a:pPr>
            <a:r>
              <a:rPr lang="en-US" sz="5700" spc="10" dirty="0">
                <a:solidFill>
                  <a:srgbClr val="000000"/>
                </a:solidFill>
                <a:latin typeface="Gotham Bold"/>
              </a:rPr>
              <a:t>Projects By Cost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4F1F75-CCD2-4B82-9674-E82B69CECCD9}"/>
              </a:ext>
            </a:extLst>
          </p:cNvPr>
          <p:cNvSpPr/>
          <p:nvPr/>
        </p:nvSpPr>
        <p:spPr>
          <a:xfrm>
            <a:off x="1219200" y="1714500"/>
            <a:ext cx="828417" cy="755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BC753ABA-82E9-4083-ABA2-1A75EFCA0F32}"/>
              </a:ext>
            </a:extLst>
          </p:cNvPr>
          <p:cNvSpPr txBox="1"/>
          <p:nvPr/>
        </p:nvSpPr>
        <p:spPr>
          <a:xfrm>
            <a:off x="1085850" y="9629688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F99D1AE5-5DB4-403D-B27D-9AB716EE1420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11</a:t>
            </a:r>
          </a:p>
        </p:txBody>
      </p:sp>
    </p:spTree>
    <p:extLst>
      <p:ext uri="{BB962C8B-B14F-4D97-AF65-F5344CB8AC3E}">
        <p14:creationId xmlns:p14="http://schemas.microsoft.com/office/powerpoint/2010/main" val="293056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626" y="4261049"/>
            <a:ext cx="3198600" cy="1829188"/>
          </a:xfrm>
          <a:custGeom>
            <a:avLst/>
            <a:gdLst/>
            <a:ahLst/>
            <a:cxnLst/>
            <a:rect l="l" t="t" r="r" b="b"/>
            <a:pathLst>
              <a:path w="3198600" h="1829188">
                <a:moveTo>
                  <a:pt x="0" y="0"/>
                </a:moveTo>
                <a:lnTo>
                  <a:pt x="3198600" y="0"/>
                </a:lnTo>
                <a:lnTo>
                  <a:pt x="3198600" y="1829189"/>
                </a:lnTo>
                <a:lnTo>
                  <a:pt x="0" y="1829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101" b="-261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1878" y="6238744"/>
            <a:ext cx="5740118" cy="3902874"/>
          </a:xfrm>
          <a:custGeom>
            <a:avLst/>
            <a:gdLst/>
            <a:ahLst/>
            <a:cxnLst/>
            <a:rect l="l" t="t" r="r" b="b"/>
            <a:pathLst>
              <a:path w="5740118" h="3902874">
                <a:moveTo>
                  <a:pt x="0" y="0"/>
                </a:moveTo>
                <a:lnTo>
                  <a:pt x="5740118" y="0"/>
                </a:lnTo>
                <a:lnTo>
                  <a:pt x="5740118" y="3902874"/>
                </a:lnTo>
                <a:lnTo>
                  <a:pt x="0" y="3902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08582" y="407375"/>
            <a:ext cx="3007050" cy="3322898"/>
          </a:xfrm>
          <a:custGeom>
            <a:avLst/>
            <a:gdLst/>
            <a:ahLst/>
            <a:cxnLst/>
            <a:rect l="l" t="t" r="r" b="b"/>
            <a:pathLst>
              <a:path w="3007050" h="3322898">
                <a:moveTo>
                  <a:pt x="0" y="0"/>
                </a:moveTo>
                <a:lnTo>
                  <a:pt x="3007050" y="0"/>
                </a:lnTo>
                <a:lnTo>
                  <a:pt x="3007050" y="3322897"/>
                </a:lnTo>
                <a:lnTo>
                  <a:pt x="0" y="3322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34833" y="3237628"/>
            <a:ext cx="2968413" cy="3558674"/>
          </a:xfrm>
          <a:custGeom>
            <a:avLst/>
            <a:gdLst/>
            <a:ahLst/>
            <a:cxnLst/>
            <a:rect l="l" t="t" r="r" b="b"/>
            <a:pathLst>
              <a:path w="2968413" h="3558674">
                <a:moveTo>
                  <a:pt x="0" y="0"/>
                </a:moveTo>
                <a:lnTo>
                  <a:pt x="2968413" y="0"/>
                </a:lnTo>
                <a:lnTo>
                  <a:pt x="2968413" y="3558674"/>
                </a:lnTo>
                <a:lnTo>
                  <a:pt x="0" y="3558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0626" y="169446"/>
            <a:ext cx="2923330" cy="3943097"/>
          </a:xfrm>
          <a:custGeom>
            <a:avLst/>
            <a:gdLst/>
            <a:ahLst/>
            <a:cxnLst/>
            <a:rect l="l" t="t" r="r" b="b"/>
            <a:pathLst>
              <a:path w="2923330" h="3943097">
                <a:moveTo>
                  <a:pt x="0" y="0"/>
                </a:moveTo>
                <a:lnTo>
                  <a:pt x="2923330" y="0"/>
                </a:lnTo>
                <a:lnTo>
                  <a:pt x="2923330" y="3943097"/>
                </a:lnTo>
                <a:lnTo>
                  <a:pt x="0" y="39430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157967" y="3041369"/>
            <a:ext cx="2298482" cy="3048868"/>
          </a:xfrm>
          <a:custGeom>
            <a:avLst/>
            <a:gdLst/>
            <a:ahLst/>
            <a:cxnLst/>
            <a:rect l="l" t="t" r="r" b="b"/>
            <a:pathLst>
              <a:path w="2298482" h="3048868">
                <a:moveTo>
                  <a:pt x="0" y="0"/>
                </a:moveTo>
                <a:lnTo>
                  <a:pt x="2298481" y="0"/>
                </a:lnTo>
                <a:lnTo>
                  <a:pt x="2298481" y="3048869"/>
                </a:lnTo>
                <a:lnTo>
                  <a:pt x="0" y="30488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14887" y="3195010"/>
            <a:ext cx="2485806" cy="3325291"/>
          </a:xfrm>
          <a:custGeom>
            <a:avLst/>
            <a:gdLst/>
            <a:ahLst/>
            <a:cxnLst/>
            <a:rect l="l" t="t" r="r" b="b"/>
            <a:pathLst>
              <a:path w="2485806" h="3325291">
                <a:moveTo>
                  <a:pt x="0" y="0"/>
                </a:moveTo>
                <a:lnTo>
                  <a:pt x="2485807" y="0"/>
                </a:lnTo>
                <a:lnTo>
                  <a:pt x="2485807" y="3325292"/>
                </a:lnTo>
                <a:lnTo>
                  <a:pt x="0" y="33252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07300" y="159436"/>
            <a:ext cx="4682080" cy="2717442"/>
          </a:xfrm>
          <a:custGeom>
            <a:avLst/>
            <a:gdLst/>
            <a:ahLst/>
            <a:cxnLst/>
            <a:rect l="l" t="t" r="r" b="b"/>
            <a:pathLst>
              <a:path w="4682080" h="2717442">
                <a:moveTo>
                  <a:pt x="0" y="0"/>
                </a:moveTo>
                <a:lnTo>
                  <a:pt x="4682080" y="0"/>
                </a:lnTo>
                <a:lnTo>
                  <a:pt x="4682080" y="2717443"/>
                </a:lnTo>
                <a:lnTo>
                  <a:pt x="0" y="2717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55399" y="3844572"/>
            <a:ext cx="4367791" cy="3093102"/>
          </a:xfrm>
          <a:custGeom>
            <a:avLst/>
            <a:gdLst/>
            <a:ahLst/>
            <a:cxnLst/>
            <a:rect l="l" t="t" r="r" b="b"/>
            <a:pathLst>
              <a:path w="4367791" h="3093102">
                <a:moveTo>
                  <a:pt x="0" y="0"/>
                </a:moveTo>
                <a:lnTo>
                  <a:pt x="4367791" y="0"/>
                </a:lnTo>
                <a:lnTo>
                  <a:pt x="4367791" y="3093102"/>
                </a:lnTo>
                <a:lnTo>
                  <a:pt x="0" y="30931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17530" y="6753684"/>
            <a:ext cx="2397847" cy="3241006"/>
          </a:xfrm>
          <a:custGeom>
            <a:avLst/>
            <a:gdLst/>
            <a:ahLst/>
            <a:cxnLst/>
            <a:rect l="l" t="t" r="r" b="b"/>
            <a:pathLst>
              <a:path w="2397847" h="3241006">
                <a:moveTo>
                  <a:pt x="0" y="0"/>
                </a:moveTo>
                <a:lnTo>
                  <a:pt x="2397848" y="0"/>
                </a:lnTo>
                <a:lnTo>
                  <a:pt x="2397848" y="3241007"/>
                </a:lnTo>
                <a:lnTo>
                  <a:pt x="0" y="32410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50131" y="7048515"/>
            <a:ext cx="4128591" cy="3093104"/>
          </a:xfrm>
          <a:custGeom>
            <a:avLst/>
            <a:gdLst/>
            <a:ahLst/>
            <a:cxnLst/>
            <a:rect l="l" t="t" r="r" b="b"/>
            <a:pathLst>
              <a:path w="4128591" h="3093104">
                <a:moveTo>
                  <a:pt x="0" y="0"/>
                </a:moveTo>
                <a:lnTo>
                  <a:pt x="4128591" y="0"/>
                </a:lnTo>
                <a:lnTo>
                  <a:pt x="4128591" y="3093104"/>
                </a:lnTo>
                <a:lnTo>
                  <a:pt x="0" y="30931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21006" y="89822"/>
            <a:ext cx="5056515" cy="2895594"/>
          </a:xfrm>
          <a:custGeom>
            <a:avLst/>
            <a:gdLst/>
            <a:ahLst/>
            <a:cxnLst/>
            <a:rect l="l" t="t" r="r" b="b"/>
            <a:pathLst>
              <a:path w="5056515" h="2895594">
                <a:moveTo>
                  <a:pt x="0" y="0"/>
                </a:moveTo>
                <a:lnTo>
                  <a:pt x="5056514" y="0"/>
                </a:lnTo>
                <a:lnTo>
                  <a:pt x="5056514" y="2895594"/>
                </a:lnTo>
                <a:lnTo>
                  <a:pt x="0" y="28955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086" b="-1208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23190" y="7048515"/>
            <a:ext cx="4391697" cy="3102291"/>
          </a:xfrm>
          <a:custGeom>
            <a:avLst/>
            <a:gdLst/>
            <a:ahLst/>
            <a:cxnLst/>
            <a:rect l="l" t="t" r="r" b="b"/>
            <a:pathLst>
              <a:path w="4391697" h="3102291">
                <a:moveTo>
                  <a:pt x="0" y="0"/>
                </a:moveTo>
                <a:lnTo>
                  <a:pt x="4391697" y="0"/>
                </a:lnTo>
                <a:lnTo>
                  <a:pt x="4391697" y="3102291"/>
                </a:lnTo>
                <a:lnTo>
                  <a:pt x="0" y="31022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9009" y="333437"/>
            <a:ext cx="4139844" cy="2372868"/>
          </a:xfrm>
          <a:custGeom>
            <a:avLst/>
            <a:gdLst/>
            <a:ahLst/>
            <a:cxnLst/>
            <a:rect l="l" t="t" r="r" b="b"/>
            <a:pathLst>
              <a:path w="4139844" h="2372868">
                <a:moveTo>
                  <a:pt x="0" y="0"/>
                </a:moveTo>
                <a:lnTo>
                  <a:pt x="4139844" y="0"/>
                </a:lnTo>
                <a:lnTo>
                  <a:pt x="4139844" y="2372867"/>
                </a:lnTo>
                <a:lnTo>
                  <a:pt x="0" y="2372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13" b="-212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84103" y="333437"/>
            <a:ext cx="4127016" cy="2365518"/>
          </a:xfrm>
          <a:custGeom>
            <a:avLst/>
            <a:gdLst/>
            <a:ahLst/>
            <a:cxnLst/>
            <a:rect l="l" t="t" r="r" b="b"/>
            <a:pathLst>
              <a:path w="4127016" h="2365518">
                <a:moveTo>
                  <a:pt x="0" y="0"/>
                </a:moveTo>
                <a:lnTo>
                  <a:pt x="4127016" y="0"/>
                </a:lnTo>
                <a:lnTo>
                  <a:pt x="4127016" y="2365517"/>
                </a:lnTo>
                <a:lnTo>
                  <a:pt x="0" y="2365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9" r="-94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6432" y="3086081"/>
            <a:ext cx="7124838" cy="4083802"/>
          </a:xfrm>
          <a:custGeom>
            <a:avLst/>
            <a:gdLst/>
            <a:ahLst/>
            <a:cxnLst/>
            <a:rect l="l" t="t" r="r" b="b"/>
            <a:pathLst>
              <a:path w="7124838" h="4083802">
                <a:moveTo>
                  <a:pt x="0" y="0"/>
                </a:moveTo>
                <a:lnTo>
                  <a:pt x="7124839" y="0"/>
                </a:lnTo>
                <a:lnTo>
                  <a:pt x="7124839" y="4083802"/>
                </a:lnTo>
                <a:lnTo>
                  <a:pt x="0" y="4083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46" t="-2974" r="-42022" b="-973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009" y="7549660"/>
            <a:ext cx="4139842" cy="2372868"/>
          </a:xfrm>
          <a:custGeom>
            <a:avLst/>
            <a:gdLst/>
            <a:ahLst/>
            <a:cxnLst/>
            <a:rect l="l" t="t" r="r" b="b"/>
            <a:pathLst>
              <a:path w="4139842" h="2372868">
                <a:moveTo>
                  <a:pt x="0" y="0"/>
                </a:moveTo>
                <a:lnTo>
                  <a:pt x="4139843" y="0"/>
                </a:lnTo>
                <a:lnTo>
                  <a:pt x="4139843" y="2372868"/>
                </a:lnTo>
                <a:lnTo>
                  <a:pt x="0" y="2372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418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5388" y="7549660"/>
            <a:ext cx="4135731" cy="2372868"/>
          </a:xfrm>
          <a:custGeom>
            <a:avLst/>
            <a:gdLst/>
            <a:ahLst/>
            <a:cxnLst/>
            <a:rect l="l" t="t" r="r" b="b"/>
            <a:pathLst>
              <a:path w="4135731" h="2372868">
                <a:moveTo>
                  <a:pt x="0" y="0"/>
                </a:moveTo>
                <a:lnTo>
                  <a:pt x="4135731" y="0"/>
                </a:lnTo>
                <a:lnTo>
                  <a:pt x="4135731" y="2372868"/>
                </a:lnTo>
                <a:lnTo>
                  <a:pt x="0" y="2372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91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709233" y="6884879"/>
            <a:ext cx="5791177" cy="3327181"/>
          </a:xfrm>
          <a:custGeom>
            <a:avLst/>
            <a:gdLst/>
            <a:ahLst/>
            <a:cxnLst/>
            <a:rect l="l" t="t" r="r" b="b"/>
            <a:pathLst>
              <a:path w="5791177" h="3327181">
                <a:moveTo>
                  <a:pt x="0" y="0"/>
                </a:moveTo>
                <a:lnTo>
                  <a:pt x="5791177" y="0"/>
                </a:lnTo>
                <a:lnTo>
                  <a:pt x="5791177" y="3327181"/>
                </a:lnTo>
                <a:lnTo>
                  <a:pt x="0" y="3327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376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311235" y="4404212"/>
            <a:ext cx="3224773" cy="2672806"/>
          </a:xfrm>
          <a:custGeom>
            <a:avLst/>
            <a:gdLst/>
            <a:ahLst/>
            <a:cxnLst/>
            <a:rect l="l" t="t" r="r" b="b"/>
            <a:pathLst>
              <a:path w="3224773" h="2672806">
                <a:moveTo>
                  <a:pt x="0" y="0"/>
                </a:moveTo>
                <a:lnTo>
                  <a:pt x="3224772" y="0"/>
                </a:lnTo>
                <a:lnTo>
                  <a:pt x="3224772" y="2672806"/>
                </a:lnTo>
                <a:lnTo>
                  <a:pt x="0" y="2672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521" b="-1832"/>
            </a:stretch>
          </a:blipFill>
        </p:spPr>
      </p:sp>
      <p:sp>
        <p:nvSpPr>
          <p:cNvPr id="9" name="AutoShape 9"/>
          <p:cNvSpPr/>
          <p:nvPr/>
        </p:nvSpPr>
        <p:spPr>
          <a:xfrm rot="5390477">
            <a:off x="3749080" y="5129213"/>
            <a:ext cx="10315615" cy="0"/>
          </a:xfrm>
          <a:prstGeom prst="line">
            <a:avLst/>
          </a:prstGeom>
          <a:ln w="19050" cap="rnd">
            <a:solidFill>
              <a:srgbClr val="F8C32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3093767" y="4212073"/>
            <a:ext cx="4899409" cy="2672806"/>
          </a:xfrm>
          <a:custGeom>
            <a:avLst/>
            <a:gdLst/>
            <a:ahLst/>
            <a:cxnLst/>
            <a:rect l="l" t="t" r="r" b="b"/>
            <a:pathLst>
              <a:path w="4899409" h="2672806">
                <a:moveTo>
                  <a:pt x="0" y="0"/>
                </a:moveTo>
                <a:lnTo>
                  <a:pt x="4899409" y="0"/>
                </a:lnTo>
                <a:lnTo>
                  <a:pt x="4899409" y="2672806"/>
                </a:lnTo>
                <a:lnTo>
                  <a:pt x="0" y="26728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3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4000" y="503671"/>
            <a:ext cx="6127102" cy="3446495"/>
          </a:xfrm>
          <a:custGeom>
            <a:avLst/>
            <a:gdLst/>
            <a:ahLst/>
            <a:cxnLst/>
            <a:rect l="l" t="t" r="r" b="b"/>
            <a:pathLst>
              <a:path w="6127102" h="3446495">
                <a:moveTo>
                  <a:pt x="0" y="0"/>
                </a:moveTo>
                <a:lnTo>
                  <a:pt x="6127102" y="0"/>
                </a:lnTo>
                <a:lnTo>
                  <a:pt x="6127102" y="3446494"/>
                </a:lnTo>
                <a:lnTo>
                  <a:pt x="0" y="3446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1083705"/>
            <a:ext cx="5110162" cy="8801100"/>
            <a:chOff x="0" y="0"/>
            <a:chExt cx="1345886" cy="23179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5886" cy="2317985"/>
            </a:xfrm>
            <a:custGeom>
              <a:avLst/>
              <a:gdLst/>
              <a:ahLst/>
              <a:cxnLst/>
              <a:rect l="l" t="t" r="r" b="b"/>
              <a:pathLst>
                <a:path w="1345886" h="2317985">
                  <a:moveTo>
                    <a:pt x="0" y="0"/>
                  </a:moveTo>
                  <a:lnTo>
                    <a:pt x="1345886" y="0"/>
                  </a:lnTo>
                  <a:lnTo>
                    <a:pt x="1345886" y="2317985"/>
                  </a:lnTo>
                  <a:lnTo>
                    <a:pt x="0" y="2317985"/>
                  </a:lnTo>
                  <a:close/>
                </a:path>
              </a:pathLst>
            </a:custGeom>
            <a:solidFill>
              <a:srgbClr val="FFF7D5"/>
            </a:solidFill>
            <a:ln w="38100" cap="sq">
              <a:solidFill>
                <a:srgbClr val="F8C323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345886" cy="2317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48400" y="1083705"/>
            <a:ext cx="5110162" cy="8801100"/>
            <a:chOff x="0" y="0"/>
            <a:chExt cx="1345886" cy="23179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45886" cy="2317985"/>
            </a:xfrm>
            <a:custGeom>
              <a:avLst/>
              <a:gdLst/>
              <a:ahLst/>
              <a:cxnLst/>
              <a:rect l="l" t="t" r="r" b="b"/>
              <a:pathLst>
                <a:path w="1345886" h="2317985">
                  <a:moveTo>
                    <a:pt x="0" y="0"/>
                  </a:moveTo>
                  <a:lnTo>
                    <a:pt x="1345886" y="0"/>
                  </a:lnTo>
                  <a:lnTo>
                    <a:pt x="1345886" y="2317985"/>
                  </a:lnTo>
                  <a:lnTo>
                    <a:pt x="0" y="2317985"/>
                  </a:lnTo>
                  <a:close/>
                </a:path>
              </a:pathLst>
            </a:custGeom>
            <a:solidFill>
              <a:srgbClr val="FFF7D5"/>
            </a:solidFill>
            <a:ln w="38100" cap="sq">
              <a:solidFill>
                <a:srgbClr val="F8C323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45886" cy="2317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68187" y="1083705"/>
            <a:ext cx="4705350" cy="4267200"/>
            <a:chOff x="0" y="0"/>
            <a:chExt cx="1239269" cy="10197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39269" cy="1019763"/>
            </a:xfrm>
            <a:custGeom>
              <a:avLst/>
              <a:gdLst/>
              <a:ahLst/>
              <a:cxnLst/>
              <a:rect l="l" t="t" r="r" b="b"/>
              <a:pathLst>
                <a:path w="1239269" h="1019763">
                  <a:moveTo>
                    <a:pt x="0" y="0"/>
                  </a:moveTo>
                  <a:lnTo>
                    <a:pt x="1239269" y="0"/>
                  </a:lnTo>
                  <a:lnTo>
                    <a:pt x="1239269" y="1019763"/>
                  </a:lnTo>
                  <a:lnTo>
                    <a:pt x="0" y="1019763"/>
                  </a:lnTo>
                  <a:close/>
                </a:path>
              </a:pathLst>
            </a:custGeom>
            <a:solidFill>
              <a:srgbClr val="FFF7D5"/>
            </a:solidFill>
            <a:ln w="38100" cap="sq">
              <a:solidFill>
                <a:srgbClr val="F8C323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39269" cy="1019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168187" y="6012893"/>
            <a:ext cx="4705350" cy="3871912"/>
            <a:chOff x="0" y="0"/>
            <a:chExt cx="1239269" cy="10197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9269" cy="1019763"/>
            </a:xfrm>
            <a:custGeom>
              <a:avLst/>
              <a:gdLst/>
              <a:ahLst/>
              <a:cxnLst/>
              <a:rect l="l" t="t" r="r" b="b"/>
              <a:pathLst>
                <a:path w="1239269" h="1019763">
                  <a:moveTo>
                    <a:pt x="0" y="0"/>
                  </a:moveTo>
                  <a:lnTo>
                    <a:pt x="1239269" y="0"/>
                  </a:lnTo>
                  <a:lnTo>
                    <a:pt x="1239269" y="1019763"/>
                  </a:lnTo>
                  <a:lnTo>
                    <a:pt x="0" y="1019763"/>
                  </a:lnTo>
                  <a:close/>
                </a:path>
              </a:pathLst>
            </a:custGeom>
            <a:solidFill>
              <a:srgbClr val="FFF7D5"/>
            </a:solidFill>
            <a:ln w="38100" cap="sq">
              <a:solidFill>
                <a:srgbClr val="F8C323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1239269" cy="10197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45716" y="1304259"/>
            <a:ext cx="2031206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 Bold"/>
              </a:rPr>
              <a:t>Housing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53180" y="1173430"/>
            <a:ext cx="448389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 Bold"/>
              </a:rPr>
              <a:t>Parking &amp; Roadways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98815" y="1204989"/>
            <a:ext cx="448389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 Bold"/>
              </a:rPr>
              <a:t>Deferred Maintenance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389644" y="6164657"/>
            <a:ext cx="4483894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Gotham Bold"/>
              </a:rPr>
              <a:t>Other Project of Interest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5716" y="1864658"/>
            <a:ext cx="4428381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HVAC Replacements – Orange Hall, Flagler Hall, Hercules Apartment Building 108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5714" y="6789974"/>
            <a:ext cx="4428381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Window Replacements / Exterior Painting – Lake Claire Buildings 56, 58, 69 &amp; 60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5716" y="3328333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Roof Replacements – Orange Hall, Seminole Hall,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5715" y="4360256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Fire Alarm Replacements –Hercules Apartments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45715" y="5414799"/>
            <a:ext cx="4563086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Exterior Metal Stairwell Replacements / Repairs – Orange Hall, Lake Claire Buildings 55 &amp; 57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2450" y="288793"/>
            <a:ext cx="782955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>
                <a:latin typeface="Gotham" panose="020B0604020202020204" charset="0"/>
                <a:cs typeface="Gotham" panose="020B0604020202020204" charset="0"/>
              </a:rPr>
              <a:t>PDC Upcoming Projects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22980" y="1805296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Parking Lots H2, H3 &amp; H4, Lots B3, B4, B5, &amp; B6 &amp; C3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89643" y="2815670"/>
            <a:ext cx="4428381" cy="3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Garage D Elevator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80936" y="3495914"/>
            <a:ext cx="442838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Greek Parking Aux Lot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389643" y="4149211"/>
            <a:ext cx="442838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Football Campus Lot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408693" y="4761572"/>
            <a:ext cx="4428381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Football Campus Promenade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582518" y="1856341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Visual Arts Building Transformer Replacement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389644" y="6819803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Gotham"/>
              </a:rPr>
              <a:t>Multiple Lab Renovations at Physical Sciences Buildings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389644" y="7896144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Classroom Technology Upgrades across campus</a:t>
            </a:r>
          </a:p>
        </p:txBody>
      </p:sp>
      <p:sp>
        <p:nvSpPr>
          <p:cNvPr id="33" name="TextBox 30">
            <a:extLst>
              <a:ext uri="{FF2B5EF4-FFF2-40B4-BE49-F238E27FC236}">
                <a16:creationId xmlns:a16="http://schemas.microsoft.com/office/drawing/2014/main" id="{2524505B-637B-4B3A-9C69-6AEF48E1B42D}"/>
              </a:ext>
            </a:extLst>
          </p:cNvPr>
          <p:cNvSpPr txBox="1"/>
          <p:nvPr/>
        </p:nvSpPr>
        <p:spPr>
          <a:xfrm>
            <a:off x="6582515" y="2930366"/>
            <a:ext cx="4428381" cy="3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Knights Plaza MDP Replacement</a:t>
            </a: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953D861A-CAD0-4597-B421-71AAB999B001}"/>
              </a:ext>
            </a:extLst>
          </p:cNvPr>
          <p:cNvSpPr txBox="1"/>
          <p:nvPr/>
        </p:nvSpPr>
        <p:spPr>
          <a:xfrm>
            <a:off x="6598815" y="3633576"/>
            <a:ext cx="4428381" cy="3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Knights Plaza HVAC Renovation</a:t>
            </a: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E0A82407-A382-4DD4-AB49-BAE88584E8D9}"/>
              </a:ext>
            </a:extLst>
          </p:cNvPr>
          <p:cNvSpPr txBox="1"/>
          <p:nvPr/>
        </p:nvSpPr>
        <p:spPr>
          <a:xfrm>
            <a:off x="6598815" y="4265903"/>
            <a:ext cx="4428381" cy="33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Stadium Fire Alarm Replacement</a:t>
            </a: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2BA968E9-1FEF-4E25-8BE1-65597301C60D}"/>
              </a:ext>
            </a:extLst>
          </p:cNvPr>
          <p:cNvSpPr txBox="1"/>
          <p:nvPr/>
        </p:nvSpPr>
        <p:spPr>
          <a:xfrm>
            <a:off x="6582515" y="4883214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Arena &amp; Venue Building Envelope Repair</a:t>
            </a:r>
          </a:p>
        </p:txBody>
      </p:sp>
      <p:sp>
        <p:nvSpPr>
          <p:cNvPr id="37" name="TextBox 30">
            <a:extLst>
              <a:ext uri="{FF2B5EF4-FFF2-40B4-BE49-F238E27FC236}">
                <a16:creationId xmlns:a16="http://schemas.microsoft.com/office/drawing/2014/main" id="{1FAB2F56-D4BC-4D00-BB41-9B618F32F92C}"/>
              </a:ext>
            </a:extLst>
          </p:cNvPr>
          <p:cNvSpPr txBox="1"/>
          <p:nvPr/>
        </p:nvSpPr>
        <p:spPr>
          <a:xfrm>
            <a:off x="6598815" y="5857593"/>
            <a:ext cx="4759747" cy="70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Communication and Media Building MDP Replacement</a:t>
            </a: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0EBF1BFE-2FB1-4947-B386-D6A034D86CB6}"/>
              </a:ext>
            </a:extLst>
          </p:cNvPr>
          <p:cNvSpPr txBox="1"/>
          <p:nvPr/>
        </p:nvSpPr>
        <p:spPr>
          <a:xfrm>
            <a:off x="6598814" y="6805287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Campus Wide Exterior Lighting Upgrades</a:t>
            </a:r>
          </a:p>
        </p:txBody>
      </p:sp>
      <p:sp>
        <p:nvSpPr>
          <p:cNvPr id="39" name="TextBox 30">
            <a:extLst>
              <a:ext uri="{FF2B5EF4-FFF2-40B4-BE49-F238E27FC236}">
                <a16:creationId xmlns:a16="http://schemas.microsoft.com/office/drawing/2014/main" id="{2068BA71-E65B-4258-B5FE-DDF5C4BAE78C}"/>
              </a:ext>
            </a:extLst>
          </p:cNvPr>
          <p:cNvSpPr txBox="1"/>
          <p:nvPr/>
        </p:nvSpPr>
        <p:spPr>
          <a:xfrm>
            <a:off x="6582514" y="7816826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Crawl Space Structural and MEP Repairs</a:t>
            </a:r>
          </a:p>
        </p:txBody>
      </p:sp>
      <p:sp>
        <p:nvSpPr>
          <p:cNvPr id="40" name="TextBox 30">
            <a:extLst>
              <a:ext uri="{FF2B5EF4-FFF2-40B4-BE49-F238E27FC236}">
                <a16:creationId xmlns:a16="http://schemas.microsoft.com/office/drawing/2014/main" id="{4ADAF895-59BE-4243-928E-9EF5D0657812}"/>
              </a:ext>
            </a:extLst>
          </p:cNvPr>
          <p:cNvSpPr txBox="1"/>
          <p:nvPr/>
        </p:nvSpPr>
        <p:spPr>
          <a:xfrm>
            <a:off x="6582514" y="8824814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Communication and Media Building Roof Replacement</a:t>
            </a:r>
          </a:p>
        </p:txBody>
      </p:sp>
      <p:sp>
        <p:nvSpPr>
          <p:cNvPr id="41" name="TextBox 32">
            <a:extLst>
              <a:ext uri="{FF2B5EF4-FFF2-40B4-BE49-F238E27FC236}">
                <a16:creationId xmlns:a16="http://schemas.microsoft.com/office/drawing/2014/main" id="{2FBEF6D6-998A-4EA4-A29A-1AF5CF09457A}"/>
              </a:ext>
            </a:extLst>
          </p:cNvPr>
          <p:cNvSpPr txBox="1"/>
          <p:nvPr/>
        </p:nvSpPr>
        <p:spPr>
          <a:xfrm>
            <a:off x="12413456" y="8890474"/>
            <a:ext cx="442838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Gotham"/>
              </a:rPr>
              <a:t>Bear Deterrent Fence for Bee Farm</a:t>
            </a:r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id="{6F7C4E64-8E78-40BB-85B7-595BEAB1DF30}"/>
              </a:ext>
            </a:extLst>
          </p:cNvPr>
          <p:cNvSpPr txBox="1"/>
          <p:nvPr/>
        </p:nvSpPr>
        <p:spPr>
          <a:xfrm>
            <a:off x="552450" y="9980418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45BAEF60-3982-4512-9045-EBBC5F726886}"/>
              </a:ext>
            </a:extLst>
          </p:cNvPr>
          <p:cNvSpPr txBox="1"/>
          <p:nvPr/>
        </p:nvSpPr>
        <p:spPr>
          <a:xfrm>
            <a:off x="14859000" y="9979062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7998" cy="10287000"/>
            <a:chOff x="0" y="0"/>
            <a:chExt cx="2438399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79284" y="1079286"/>
            <a:ext cx="16129430" cy="8102430"/>
            <a:chOff x="0" y="0"/>
            <a:chExt cx="21505906" cy="10803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05926" cy="10803255"/>
            </a:xfrm>
            <a:custGeom>
              <a:avLst/>
              <a:gdLst/>
              <a:ahLst/>
              <a:cxnLst/>
              <a:rect l="l" t="t" r="r" b="b"/>
              <a:pathLst>
                <a:path w="21505926" h="10803255">
                  <a:moveTo>
                    <a:pt x="19050" y="0"/>
                  </a:moveTo>
                  <a:lnTo>
                    <a:pt x="21486876" y="0"/>
                  </a:lnTo>
                  <a:cubicBezTo>
                    <a:pt x="21497417" y="0"/>
                    <a:pt x="21505926" y="8509"/>
                    <a:pt x="21505926" y="19050"/>
                  </a:cubicBezTo>
                  <a:lnTo>
                    <a:pt x="21505926" y="10784205"/>
                  </a:lnTo>
                  <a:cubicBezTo>
                    <a:pt x="21505926" y="10794747"/>
                    <a:pt x="21497417" y="10803255"/>
                    <a:pt x="21486876" y="10803255"/>
                  </a:cubicBezTo>
                  <a:lnTo>
                    <a:pt x="19050" y="10803255"/>
                  </a:lnTo>
                  <a:cubicBezTo>
                    <a:pt x="8509" y="10803255"/>
                    <a:pt x="0" y="10794747"/>
                    <a:pt x="0" y="1078420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0784205"/>
                  </a:lnTo>
                  <a:lnTo>
                    <a:pt x="19050" y="10784205"/>
                  </a:lnTo>
                  <a:lnTo>
                    <a:pt x="19050" y="10765155"/>
                  </a:lnTo>
                  <a:lnTo>
                    <a:pt x="21486876" y="10765155"/>
                  </a:lnTo>
                  <a:lnTo>
                    <a:pt x="21486876" y="10784205"/>
                  </a:lnTo>
                  <a:lnTo>
                    <a:pt x="21467826" y="10784205"/>
                  </a:lnTo>
                  <a:lnTo>
                    <a:pt x="21467826" y="19050"/>
                  </a:lnTo>
                  <a:lnTo>
                    <a:pt x="21486876" y="19050"/>
                  </a:lnTo>
                  <a:lnTo>
                    <a:pt x="21486876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University of Central Florida Logo"/>
          <p:cNvSpPr/>
          <p:nvPr/>
        </p:nvSpPr>
        <p:spPr>
          <a:xfrm>
            <a:off x="8743950" y="1085850"/>
            <a:ext cx="800100" cy="1076678"/>
          </a:xfrm>
          <a:custGeom>
            <a:avLst/>
            <a:gdLst/>
            <a:ahLst/>
            <a:cxnLst/>
            <a:rect l="l" t="t" r="r" b="b"/>
            <a:pathLst>
              <a:path w="800100" h="1076678">
                <a:moveTo>
                  <a:pt x="0" y="0"/>
                </a:moveTo>
                <a:lnTo>
                  <a:pt x="800100" y="0"/>
                </a:lnTo>
                <a:lnTo>
                  <a:pt x="800100" y="1076678"/>
                </a:lnTo>
                <a:lnTo>
                  <a:pt x="0" y="1076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400" y="5125212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57350" y="3334512"/>
            <a:ext cx="1497330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Gotham Bold"/>
              </a:rPr>
              <a:t>Utilities &amp; Engineering Services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7350" y="5732743"/>
            <a:ext cx="14973300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27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Duane Siemen, Assistant Vice President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5850" y="9639213"/>
            <a:ext cx="3079131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67171"/>
                </a:solidFill>
                <a:latin typeface="Gotham"/>
              </a:rPr>
              <a:t>University of Central Florida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9358918" y="3285014"/>
            <a:ext cx="93805" cy="1343400"/>
            <a:chOff x="0" y="0"/>
            <a:chExt cx="125074" cy="1791200"/>
          </a:xfrm>
        </p:grpSpPr>
        <p:sp>
          <p:nvSpPr>
            <p:cNvPr id="4" name="Freeform 4"/>
            <p:cNvSpPr/>
            <p:nvPr/>
          </p:nvSpPr>
          <p:spPr>
            <a:xfrm>
              <a:off x="0" y="56769"/>
              <a:ext cx="125095" cy="1677670"/>
            </a:xfrm>
            <a:custGeom>
              <a:avLst/>
              <a:gdLst/>
              <a:ahLst/>
              <a:cxnLst/>
              <a:rect l="l" t="t" r="r" b="b"/>
              <a:pathLst>
                <a:path w="125095" h="1677670">
                  <a:moveTo>
                    <a:pt x="0" y="1676908"/>
                  </a:moveTo>
                  <a:lnTo>
                    <a:pt x="10795" y="0"/>
                  </a:lnTo>
                  <a:lnTo>
                    <a:pt x="125095" y="762"/>
                  </a:lnTo>
                  <a:lnTo>
                    <a:pt x="114300" y="16776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15590892" y="5165240"/>
            <a:ext cx="1292852" cy="85728"/>
            <a:chOff x="0" y="0"/>
            <a:chExt cx="1723802" cy="114304"/>
          </a:xfrm>
        </p:grpSpPr>
        <p:sp>
          <p:nvSpPr>
            <p:cNvPr id="6" name="Freeform 6"/>
            <p:cNvSpPr/>
            <p:nvPr/>
          </p:nvSpPr>
          <p:spPr>
            <a:xfrm>
              <a:off x="57150" y="0"/>
              <a:ext cx="1609471" cy="114300"/>
            </a:xfrm>
            <a:custGeom>
              <a:avLst/>
              <a:gdLst/>
              <a:ahLst/>
              <a:cxnLst/>
              <a:rect l="l" t="t" r="r" b="b"/>
              <a:pathLst>
                <a:path w="1609471" h="114300">
                  <a:moveTo>
                    <a:pt x="0" y="0"/>
                  </a:moveTo>
                  <a:lnTo>
                    <a:pt x="1609471" y="0"/>
                  </a:lnTo>
                  <a:lnTo>
                    <a:pt x="1609471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3113109" y="5110256"/>
            <a:ext cx="1292855" cy="85731"/>
            <a:chOff x="0" y="0"/>
            <a:chExt cx="1723806" cy="114308"/>
          </a:xfrm>
        </p:grpSpPr>
        <p:sp>
          <p:nvSpPr>
            <p:cNvPr id="8" name="Freeform 8"/>
            <p:cNvSpPr/>
            <p:nvPr/>
          </p:nvSpPr>
          <p:spPr>
            <a:xfrm>
              <a:off x="57150" y="0"/>
              <a:ext cx="1609471" cy="114300"/>
            </a:xfrm>
            <a:custGeom>
              <a:avLst/>
              <a:gdLst/>
              <a:ahLst/>
              <a:cxnLst/>
              <a:rect l="l" t="t" r="r" b="b"/>
              <a:pathLst>
                <a:path w="1609471" h="114300">
                  <a:moveTo>
                    <a:pt x="0" y="0"/>
                  </a:moveTo>
                  <a:lnTo>
                    <a:pt x="1609471" y="0"/>
                  </a:lnTo>
                  <a:lnTo>
                    <a:pt x="1609471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10521024" y="5052578"/>
            <a:ext cx="1175907" cy="108418"/>
            <a:chOff x="0" y="0"/>
            <a:chExt cx="1567876" cy="144558"/>
          </a:xfrm>
        </p:grpSpPr>
        <p:sp>
          <p:nvSpPr>
            <p:cNvPr id="10" name="Freeform 10"/>
            <p:cNvSpPr/>
            <p:nvPr/>
          </p:nvSpPr>
          <p:spPr>
            <a:xfrm>
              <a:off x="56007" y="0"/>
              <a:ext cx="1455928" cy="144526"/>
            </a:xfrm>
            <a:custGeom>
              <a:avLst/>
              <a:gdLst/>
              <a:ahLst/>
              <a:cxnLst/>
              <a:rect l="l" t="t" r="r" b="b"/>
              <a:pathLst>
                <a:path w="1455928" h="144526">
                  <a:moveTo>
                    <a:pt x="0" y="30226"/>
                  </a:moveTo>
                  <a:lnTo>
                    <a:pt x="1453515" y="0"/>
                  </a:lnTo>
                  <a:lnTo>
                    <a:pt x="1455928" y="114300"/>
                  </a:lnTo>
                  <a:lnTo>
                    <a:pt x="2286" y="14452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7986307" y="5127774"/>
            <a:ext cx="1230923" cy="108418"/>
            <a:chOff x="0" y="0"/>
            <a:chExt cx="1641230" cy="144558"/>
          </a:xfrm>
        </p:grpSpPr>
        <p:sp>
          <p:nvSpPr>
            <p:cNvPr id="12" name="Freeform 12"/>
            <p:cNvSpPr/>
            <p:nvPr/>
          </p:nvSpPr>
          <p:spPr>
            <a:xfrm>
              <a:off x="56007" y="0"/>
              <a:ext cx="1529207" cy="144526"/>
            </a:xfrm>
            <a:custGeom>
              <a:avLst/>
              <a:gdLst/>
              <a:ahLst/>
              <a:cxnLst/>
              <a:rect l="l" t="t" r="r" b="b"/>
              <a:pathLst>
                <a:path w="1529207" h="144526">
                  <a:moveTo>
                    <a:pt x="0" y="30226"/>
                  </a:moveTo>
                  <a:lnTo>
                    <a:pt x="1526921" y="0"/>
                  </a:lnTo>
                  <a:lnTo>
                    <a:pt x="1529207" y="114300"/>
                  </a:lnTo>
                  <a:lnTo>
                    <a:pt x="2286" y="14452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4280722" y="6219078"/>
            <a:ext cx="3453877" cy="111559"/>
            <a:chOff x="0" y="0"/>
            <a:chExt cx="4605170" cy="148746"/>
          </a:xfrm>
        </p:grpSpPr>
        <p:sp>
          <p:nvSpPr>
            <p:cNvPr id="14" name="Freeform 14"/>
            <p:cNvSpPr/>
            <p:nvPr/>
          </p:nvSpPr>
          <p:spPr>
            <a:xfrm>
              <a:off x="56769" y="0"/>
              <a:ext cx="4491736" cy="148717"/>
            </a:xfrm>
            <a:custGeom>
              <a:avLst/>
              <a:gdLst/>
              <a:ahLst/>
              <a:cxnLst/>
              <a:rect l="l" t="t" r="r" b="b"/>
              <a:pathLst>
                <a:path w="4491736" h="148717">
                  <a:moveTo>
                    <a:pt x="762" y="0"/>
                  </a:moveTo>
                  <a:lnTo>
                    <a:pt x="4491736" y="34417"/>
                  </a:lnTo>
                  <a:lnTo>
                    <a:pt x="4490847" y="148717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2930430" y="5093157"/>
            <a:ext cx="1106871" cy="96295"/>
            <a:chOff x="0" y="0"/>
            <a:chExt cx="1475828" cy="128394"/>
          </a:xfrm>
        </p:grpSpPr>
        <p:sp>
          <p:nvSpPr>
            <p:cNvPr id="16" name="Freeform 16"/>
            <p:cNvSpPr/>
            <p:nvPr/>
          </p:nvSpPr>
          <p:spPr>
            <a:xfrm>
              <a:off x="56515" y="0"/>
              <a:ext cx="1362710" cy="128397"/>
            </a:xfrm>
            <a:custGeom>
              <a:avLst/>
              <a:gdLst/>
              <a:ahLst/>
              <a:cxnLst/>
              <a:rect l="l" t="t" r="r" b="b"/>
              <a:pathLst>
                <a:path w="1362710" h="128397">
                  <a:moveTo>
                    <a:pt x="0" y="14097"/>
                  </a:moveTo>
                  <a:lnTo>
                    <a:pt x="1361567" y="0"/>
                  </a:lnTo>
                  <a:lnTo>
                    <a:pt x="1362710" y="114300"/>
                  </a:lnTo>
                  <a:lnTo>
                    <a:pt x="1270" y="12839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8296748" y="2046945"/>
            <a:ext cx="3417987" cy="1115496"/>
            <a:chOff x="0" y="0"/>
            <a:chExt cx="4557316" cy="1487328"/>
          </a:xfrm>
        </p:grpSpPr>
        <p:sp>
          <p:nvSpPr>
            <p:cNvPr id="18" name="Freeform 18"/>
            <p:cNvSpPr/>
            <p:nvPr/>
          </p:nvSpPr>
          <p:spPr>
            <a:xfrm>
              <a:off x="28575" y="28575"/>
              <a:ext cx="4500118" cy="1430147"/>
            </a:xfrm>
            <a:custGeom>
              <a:avLst/>
              <a:gdLst/>
              <a:ahLst/>
              <a:cxnLst/>
              <a:rect l="l" t="t" r="r" b="b"/>
              <a:pathLst>
                <a:path w="4500118" h="1430147">
                  <a:moveTo>
                    <a:pt x="0" y="238379"/>
                  </a:moveTo>
                  <a:cubicBezTo>
                    <a:pt x="0" y="106680"/>
                    <a:pt x="109601" y="0"/>
                    <a:pt x="244729" y="0"/>
                  </a:cubicBezTo>
                  <a:lnTo>
                    <a:pt x="4255389" y="0"/>
                  </a:lnTo>
                  <a:cubicBezTo>
                    <a:pt x="4390517" y="0"/>
                    <a:pt x="4500118" y="106680"/>
                    <a:pt x="4500118" y="238379"/>
                  </a:cubicBezTo>
                  <a:lnTo>
                    <a:pt x="4500118" y="1191768"/>
                  </a:lnTo>
                  <a:cubicBezTo>
                    <a:pt x="4500118" y="1323467"/>
                    <a:pt x="4390517" y="1430147"/>
                    <a:pt x="4255389" y="1430147"/>
                  </a:cubicBezTo>
                  <a:lnTo>
                    <a:pt x="244729" y="1430147"/>
                  </a:lnTo>
                  <a:cubicBezTo>
                    <a:pt x="109601" y="1430147"/>
                    <a:pt x="0" y="1323467"/>
                    <a:pt x="0" y="119176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4557268" cy="1487297"/>
            </a:xfrm>
            <a:custGeom>
              <a:avLst/>
              <a:gdLst/>
              <a:ahLst/>
              <a:cxnLst/>
              <a:rect l="l" t="t" r="r" b="b"/>
              <a:pathLst>
                <a:path w="4557268" h="1487297">
                  <a:moveTo>
                    <a:pt x="0" y="266954"/>
                  </a:moveTo>
                  <a:cubicBezTo>
                    <a:pt x="0" y="118745"/>
                    <a:pt x="123063" y="0"/>
                    <a:pt x="273304" y="0"/>
                  </a:cubicBezTo>
                  <a:lnTo>
                    <a:pt x="4283964" y="0"/>
                  </a:lnTo>
                  <a:lnTo>
                    <a:pt x="4283964" y="28575"/>
                  </a:lnTo>
                  <a:lnTo>
                    <a:pt x="4283964" y="0"/>
                  </a:lnTo>
                  <a:cubicBezTo>
                    <a:pt x="4434205" y="0"/>
                    <a:pt x="4557268" y="118745"/>
                    <a:pt x="4557268" y="266954"/>
                  </a:cubicBezTo>
                  <a:lnTo>
                    <a:pt x="4528693" y="266954"/>
                  </a:lnTo>
                  <a:lnTo>
                    <a:pt x="4557268" y="266954"/>
                  </a:lnTo>
                  <a:lnTo>
                    <a:pt x="4557268" y="1220343"/>
                  </a:lnTo>
                  <a:lnTo>
                    <a:pt x="4528693" y="1220343"/>
                  </a:lnTo>
                  <a:lnTo>
                    <a:pt x="4557268" y="1220343"/>
                  </a:lnTo>
                  <a:cubicBezTo>
                    <a:pt x="4557268" y="1368425"/>
                    <a:pt x="4434205" y="1487297"/>
                    <a:pt x="4283964" y="1487297"/>
                  </a:cubicBezTo>
                  <a:lnTo>
                    <a:pt x="4283964" y="1458722"/>
                  </a:lnTo>
                  <a:lnTo>
                    <a:pt x="4283964" y="1487297"/>
                  </a:lnTo>
                  <a:lnTo>
                    <a:pt x="273304" y="1487297"/>
                  </a:lnTo>
                  <a:lnTo>
                    <a:pt x="273304" y="1458722"/>
                  </a:lnTo>
                  <a:lnTo>
                    <a:pt x="273304" y="1487297"/>
                  </a:lnTo>
                  <a:cubicBezTo>
                    <a:pt x="123063" y="1487297"/>
                    <a:pt x="0" y="1368552"/>
                    <a:pt x="0" y="1220343"/>
                  </a:cubicBezTo>
                  <a:lnTo>
                    <a:pt x="0" y="266954"/>
                  </a:lnTo>
                  <a:lnTo>
                    <a:pt x="28575" y="266954"/>
                  </a:lnTo>
                  <a:lnTo>
                    <a:pt x="0" y="266954"/>
                  </a:lnTo>
                  <a:moveTo>
                    <a:pt x="57150" y="266954"/>
                  </a:moveTo>
                  <a:lnTo>
                    <a:pt x="57150" y="1220343"/>
                  </a:lnTo>
                  <a:lnTo>
                    <a:pt x="28575" y="1220343"/>
                  </a:lnTo>
                  <a:lnTo>
                    <a:pt x="57150" y="1220343"/>
                  </a:lnTo>
                  <a:cubicBezTo>
                    <a:pt x="57150" y="1335532"/>
                    <a:pt x="153289" y="1430147"/>
                    <a:pt x="273304" y="1430147"/>
                  </a:cubicBezTo>
                  <a:lnTo>
                    <a:pt x="4283964" y="1430147"/>
                  </a:lnTo>
                  <a:cubicBezTo>
                    <a:pt x="4404106" y="1430147"/>
                    <a:pt x="4500118" y="1335532"/>
                    <a:pt x="4500118" y="1220343"/>
                  </a:cubicBezTo>
                  <a:lnTo>
                    <a:pt x="4500118" y="266954"/>
                  </a:lnTo>
                  <a:cubicBezTo>
                    <a:pt x="4500118" y="151765"/>
                    <a:pt x="4403979" y="57150"/>
                    <a:pt x="4283964" y="57150"/>
                  </a:cubicBezTo>
                  <a:lnTo>
                    <a:pt x="273304" y="57150"/>
                  </a:lnTo>
                  <a:lnTo>
                    <a:pt x="273304" y="28575"/>
                  </a:lnTo>
                  <a:lnTo>
                    <a:pt x="273304" y="57150"/>
                  </a:lnTo>
                  <a:cubicBezTo>
                    <a:pt x="153289" y="57150"/>
                    <a:pt x="57150" y="151765"/>
                    <a:pt x="57150" y="266954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4557316" cy="1496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Duane Siemen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Assistant Vice President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Utilities &amp; Engineering Services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9649191" y="-3408639"/>
            <a:ext cx="165624" cy="15998841"/>
            <a:chOff x="0" y="0"/>
            <a:chExt cx="220832" cy="21331788"/>
          </a:xfrm>
        </p:grpSpPr>
        <p:sp>
          <p:nvSpPr>
            <p:cNvPr id="22" name="Freeform 22"/>
            <p:cNvSpPr/>
            <p:nvPr/>
          </p:nvSpPr>
          <p:spPr>
            <a:xfrm>
              <a:off x="0" y="56896"/>
              <a:ext cx="220853" cy="21218145"/>
            </a:xfrm>
            <a:custGeom>
              <a:avLst/>
              <a:gdLst/>
              <a:ahLst/>
              <a:cxnLst/>
              <a:rect l="l" t="t" r="r" b="b"/>
              <a:pathLst>
                <a:path w="220853" h="21218145">
                  <a:moveTo>
                    <a:pt x="114300" y="0"/>
                  </a:moveTo>
                  <a:lnTo>
                    <a:pt x="220853" y="21217509"/>
                  </a:lnTo>
                  <a:lnTo>
                    <a:pt x="106553" y="21218145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4842709" y="4791641"/>
            <a:ext cx="2276333" cy="1043839"/>
            <a:chOff x="0" y="0"/>
            <a:chExt cx="3035110" cy="1391786"/>
          </a:xfrm>
        </p:grpSpPr>
        <p:sp>
          <p:nvSpPr>
            <p:cNvPr id="24" name="Freeform 24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Alex </a:t>
              </a:r>
              <a:r>
                <a:rPr lang="en-US" sz="2100" spc="19" dirty="0" err="1">
                  <a:solidFill>
                    <a:srgbClr val="FEC200"/>
                  </a:solidFill>
                  <a:latin typeface="TT Rounds Condensed Bold"/>
                </a:rPr>
                <a:t>Parlato</a:t>
              </a:r>
              <a:endParaRPr lang="en-US" sz="2100" spc="19" dirty="0">
                <a:solidFill>
                  <a:srgbClr val="FEC200"/>
                </a:solidFill>
                <a:latin typeface="TT Rounds Condensed Bold"/>
              </a:endParaRPr>
            </a:p>
            <a:p>
              <a:pPr algn="ctr">
                <a:lnSpc>
                  <a:spcPts val="1800"/>
                </a:lnSpc>
              </a:pPr>
              <a:r>
                <a:rPr lang="en-US" sz="1500" spc="14" dirty="0">
                  <a:solidFill>
                    <a:srgbClr val="FFFFFF"/>
                  </a:solidFill>
                  <a:latin typeface="TT Rounds Condensed"/>
                </a:rPr>
                <a:t>Director Utilities Smart Infrastructure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283451" y="4791641"/>
            <a:ext cx="2276332" cy="1043839"/>
            <a:chOff x="0" y="0"/>
            <a:chExt cx="3035110" cy="1391786"/>
          </a:xfrm>
        </p:grpSpPr>
        <p:sp>
          <p:nvSpPr>
            <p:cNvPr id="28" name="Freeform 2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Alberto Santoni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Senior Director Facilities Engineering</a:t>
              </a:r>
            </a:p>
            <a:p>
              <a:pPr algn="ctr">
                <a:lnSpc>
                  <a:spcPts val="1980"/>
                </a:lnSpc>
              </a:pPr>
              <a:endParaRPr lang="en-US" sz="1650" spc="15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422169" y="4797033"/>
            <a:ext cx="2276333" cy="1043839"/>
            <a:chOff x="0" y="0"/>
            <a:chExt cx="3035110" cy="1391786"/>
          </a:xfrm>
        </p:grpSpPr>
        <p:sp>
          <p:nvSpPr>
            <p:cNvPr id="32" name="Freeform 32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Amanda Lindsay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Manager              Stormwater Compliance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5133833" y="4791639"/>
            <a:ext cx="2276333" cy="1043840"/>
            <a:chOff x="0" y="0"/>
            <a:chExt cx="3035110" cy="1391786"/>
          </a:xfrm>
        </p:grpSpPr>
        <p:sp>
          <p:nvSpPr>
            <p:cNvPr id="36" name="Freeform 36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Tracy Kelley  </a:t>
              </a:r>
              <a:r>
                <a:rPr lang="en-US" sz="2100" spc="19">
                  <a:solidFill>
                    <a:srgbClr val="FFFFFF"/>
                  </a:solidFill>
                  <a:latin typeface="TT Rounds Condensed"/>
                </a:rPr>
                <a:t>Manager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BAS II</a:t>
              </a:r>
            </a:p>
            <a:p>
              <a:pPr algn="ctr">
                <a:lnSpc>
                  <a:spcPts val="2520"/>
                </a:lnSpc>
              </a:pPr>
              <a:endParaRPr lang="en-US" sz="1650" spc="15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001629" y="4797033"/>
            <a:ext cx="2276333" cy="1043839"/>
            <a:chOff x="0" y="0"/>
            <a:chExt cx="3035110" cy="1391786"/>
          </a:xfrm>
        </p:grpSpPr>
        <p:sp>
          <p:nvSpPr>
            <p:cNvPr id="40" name="Freeform 40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Dale Lance 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Manager  Utilities Production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573604" y="4797033"/>
            <a:ext cx="2276333" cy="1043839"/>
            <a:chOff x="0" y="0"/>
            <a:chExt cx="3035110" cy="1391786"/>
          </a:xfrm>
        </p:grpSpPr>
        <p:sp>
          <p:nvSpPr>
            <p:cNvPr id="44" name="Freeform 44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Saul Santiago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Manager Utilities Production   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180012" y="3324732"/>
            <a:ext cx="2276333" cy="1043839"/>
            <a:chOff x="0" y="0"/>
            <a:chExt cx="3035110" cy="1391786"/>
          </a:xfrm>
        </p:grpSpPr>
        <p:sp>
          <p:nvSpPr>
            <p:cNvPr id="48" name="Freeform 4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Ana Santiago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Administrative Coordinator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4842709" y="5993928"/>
            <a:ext cx="2276333" cy="1043839"/>
            <a:chOff x="0" y="0"/>
            <a:chExt cx="3035110" cy="1391786"/>
          </a:xfrm>
        </p:grpSpPr>
        <p:sp>
          <p:nvSpPr>
            <p:cNvPr id="52" name="Freeform 52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EC200"/>
                  </a:solidFill>
                  <a:latin typeface="TT Rounds Condensed Bold"/>
                </a:rPr>
                <a:t>Keith Coelho</a:t>
              </a: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 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Manager  Energy Management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4810966" y="7196216"/>
            <a:ext cx="2276333" cy="1043839"/>
            <a:chOff x="0" y="0"/>
            <a:chExt cx="3035110" cy="1391786"/>
          </a:xfrm>
        </p:grpSpPr>
        <p:sp>
          <p:nvSpPr>
            <p:cNvPr id="56" name="Freeform 56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20"/>
                </a:lnSpc>
              </a:pPr>
              <a:endParaRPr dirty="0"/>
            </a:p>
            <a:p>
              <a:pPr algn="ctr">
                <a:lnSpc>
                  <a:spcPts val="2160"/>
                </a:lnSpc>
              </a:pPr>
              <a:r>
                <a:rPr lang="en-US" sz="1800" spc="16" dirty="0">
                  <a:solidFill>
                    <a:srgbClr val="FEC200"/>
                  </a:solidFill>
                  <a:latin typeface="TT Rounds Condensed Bold"/>
                </a:rPr>
                <a:t>Shannon Ashworth</a:t>
              </a:r>
            </a:p>
            <a:p>
              <a:pPr algn="ctr">
                <a:lnSpc>
                  <a:spcPts val="1620"/>
                </a:lnSpc>
              </a:pPr>
              <a:r>
                <a:rPr lang="en-US" sz="1350" spc="12" dirty="0">
                  <a:solidFill>
                    <a:srgbClr val="FFFFFF"/>
                  </a:solidFill>
                  <a:latin typeface="TT Rounds Condensed"/>
                </a:rPr>
                <a:t>Manager  Geographic Info Systems</a:t>
              </a:r>
            </a:p>
            <a:p>
              <a:pPr algn="ctr">
                <a:lnSpc>
                  <a:spcPts val="1620"/>
                </a:lnSpc>
              </a:pPr>
              <a:endParaRPr lang="en-US" sz="1350" spc="12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sp>
        <p:nvSpPr>
          <p:cNvPr id="59" name="AutoShape 59"/>
          <p:cNvSpPr/>
          <p:nvPr/>
        </p:nvSpPr>
        <p:spPr>
          <a:xfrm>
            <a:off x="10019382" y="3192296"/>
            <a:ext cx="6998" cy="1412244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0" name="TextBox 60"/>
          <p:cNvSpPr txBox="1"/>
          <p:nvPr/>
        </p:nvSpPr>
        <p:spPr>
          <a:xfrm>
            <a:off x="1185113" y="982582"/>
            <a:ext cx="6109843" cy="62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5400" dirty="0">
                <a:solidFill>
                  <a:srgbClr val="000000"/>
                </a:solidFill>
                <a:latin typeface="Gotham Bold"/>
              </a:rPr>
              <a:t>UES Team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1185113" y="1801732"/>
            <a:ext cx="828417" cy="75501"/>
            <a:chOff x="0" y="0"/>
            <a:chExt cx="1104556" cy="100668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1104519" cy="100711"/>
            </a:xfrm>
            <a:custGeom>
              <a:avLst/>
              <a:gdLst/>
              <a:ahLst/>
              <a:cxnLst/>
              <a:rect l="l" t="t" r="r" b="b"/>
              <a:pathLst>
                <a:path w="1104519" h="100711">
                  <a:moveTo>
                    <a:pt x="0" y="0"/>
                  </a:moveTo>
                  <a:lnTo>
                    <a:pt x="1104519" y="0"/>
                  </a:lnTo>
                  <a:lnTo>
                    <a:pt x="1104519" y="100711"/>
                  </a:lnTo>
                  <a:lnTo>
                    <a:pt x="0" y="100711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sp>
        <p:nvSpPr>
          <p:cNvPr id="63" name="TextBox 6">
            <a:extLst>
              <a:ext uri="{FF2B5EF4-FFF2-40B4-BE49-F238E27FC236}">
                <a16:creationId xmlns:a16="http://schemas.microsoft.com/office/drawing/2014/main" id="{BDF11504-FFBD-4D8E-B02B-80166FFB5489}"/>
              </a:ext>
            </a:extLst>
          </p:cNvPr>
          <p:cNvSpPr txBox="1"/>
          <p:nvPr/>
        </p:nvSpPr>
        <p:spPr>
          <a:xfrm>
            <a:off x="14857832" y="967984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7249" y="3546631"/>
            <a:ext cx="1442531" cy="1154024"/>
          </a:xfrm>
          <a:custGeom>
            <a:avLst/>
            <a:gdLst/>
            <a:ahLst/>
            <a:cxnLst/>
            <a:rect l="l" t="t" r="r" b="b"/>
            <a:pathLst>
              <a:path w="1442531" h="1154024">
                <a:moveTo>
                  <a:pt x="0" y="0"/>
                </a:moveTo>
                <a:lnTo>
                  <a:pt x="1442531" y="0"/>
                </a:lnTo>
                <a:lnTo>
                  <a:pt x="1442531" y="1154024"/>
                </a:lnTo>
                <a:lnTo>
                  <a:pt x="0" y="1154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7249" y="6687081"/>
            <a:ext cx="1154024" cy="1154024"/>
          </a:xfrm>
          <a:custGeom>
            <a:avLst/>
            <a:gdLst/>
            <a:ahLst/>
            <a:cxnLst/>
            <a:rect l="l" t="t" r="r" b="b"/>
            <a:pathLst>
              <a:path w="1154024" h="1154024">
                <a:moveTo>
                  <a:pt x="0" y="0"/>
                </a:moveTo>
                <a:lnTo>
                  <a:pt x="1154025" y="0"/>
                </a:lnTo>
                <a:lnTo>
                  <a:pt x="1154025" y="1154025"/>
                </a:lnTo>
                <a:lnTo>
                  <a:pt x="0" y="1154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75715" y="3546631"/>
            <a:ext cx="1356352" cy="1020655"/>
          </a:xfrm>
          <a:custGeom>
            <a:avLst/>
            <a:gdLst/>
            <a:ahLst/>
            <a:cxnLst/>
            <a:rect l="l" t="t" r="r" b="b"/>
            <a:pathLst>
              <a:path w="1356352" h="1020655">
                <a:moveTo>
                  <a:pt x="0" y="0"/>
                </a:moveTo>
                <a:lnTo>
                  <a:pt x="1356352" y="0"/>
                </a:lnTo>
                <a:lnTo>
                  <a:pt x="1356352" y="1020654"/>
                </a:lnTo>
                <a:lnTo>
                  <a:pt x="0" y="1020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66240" y="6315568"/>
            <a:ext cx="975302" cy="1523910"/>
          </a:xfrm>
          <a:custGeom>
            <a:avLst/>
            <a:gdLst/>
            <a:ahLst/>
            <a:cxnLst/>
            <a:rect l="l" t="t" r="r" b="b"/>
            <a:pathLst>
              <a:path w="975302" h="1523910">
                <a:moveTo>
                  <a:pt x="0" y="0"/>
                </a:moveTo>
                <a:lnTo>
                  <a:pt x="975302" y="0"/>
                </a:lnTo>
                <a:lnTo>
                  <a:pt x="975302" y="1523910"/>
                </a:lnTo>
                <a:lnTo>
                  <a:pt x="0" y="15239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381000" y="1021302"/>
            <a:ext cx="18283428" cy="92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9"/>
              </a:lnSpc>
            </a:pPr>
            <a:r>
              <a:rPr lang="en-US" sz="5881" b="1" dirty="0">
                <a:latin typeface="Gotham Bold" panose="020B0604020202020204" charset="0"/>
                <a:cs typeface="Gotham Bold" panose="020B0604020202020204" charset="0"/>
              </a:rPr>
              <a:t>UES Future Projects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9094" y="3146542"/>
            <a:ext cx="4638870" cy="37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499">
                <a:latin typeface="Gotham"/>
              </a:rPr>
              <a:t>Underground Infrastructure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19094" y="3651406"/>
            <a:ext cx="4163764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latin typeface="Gotham" panose="020B0604020202020204" charset="0"/>
                <a:cs typeface="Gotham" panose="020B0604020202020204" charset="0"/>
              </a:rPr>
              <a:t>Repair/ Replacement: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19094" y="4197451"/>
            <a:ext cx="4163764" cy="109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b="1" dirty="0">
                <a:latin typeface="Gotham Italics"/>
              </a:rPr>
              <a:t>Chilled water, Reclaim water,</a:t>
            </a:r>
          </a:p>
          <a:p>
            <a:pPr algn="l">
              <a:lnSpc>
                <a:spcPts val="2939"/>
              </a:lnSpc>
            </a:pPr>
            <a:r>
              <a:rPr lang="en-US" sz="2099" b="1" dirty="0">
                <a:latin typeface="Gotham Italics"/>
              </a:rPr>
              <a:t>Domestic Potable Water,</a:t>
            </a:r>
          </a:p>
          <a:p>
            <a:pPr algn="l">
              <a:lnSpc>
                <a:spcPts val="2939"/>
              </a:lnSpc>
            </a:pPr>
            <a:r>
              <a:rPr lang="en-US" sz="2099" b="1" dirty="0">
                <a:latin typeface="Gotham Italics"/>
              </a:rPr>
              <a:t>Stormwater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19094" y="6286993"/>
            <a:ext cx="4680184" cy="37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499">
                <a:latin typeface="Gotham"/>
              </a:rPr>
              <a:t>Chillers and Cooling Towers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19094" y="6846945"/>
            <a:ext cx="4163764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latin typeface="Gotham" panose="020B0604020202020204" charset="0"/>
                <a:cs typeface="Gotham" panose="020B0604020202020204" charset="0"/>
              </a:rPr>
              <a:t>Replacement: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19094" y="7459666"/>
            <a:ext cx="4163764" cy="72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latin typeface="Gotham Italics"/>
              </a:rPr>
              <a:t>2000 T Chillers and fan array cooling towers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523808" y="3146542"/>
            <a:ext cx="5547768" cy="37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499">
                <a:latin typeface="Gotham"/>
              </a:rPr>
              <a:t>Building Automation Controls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23808" y="3651406"/>
            <a:ext cx="4163764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latin typeface="Gotham" panose="020B0604020202020204" charset="0"/>
                <a:cs typeface="Gotham" panose="020B0604020202020204" charset="0"/>
              </a:rPr>
              <a:t>Repair/Replacement: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523808" y="4197451"/>
            <a:ext cx="4163764" cy="72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latin typeface="Gotham Italics"/>
              </a:rPr>
              <a:t>Processors, cabling, control valves, VAV’s, programming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399868" y="6286993"/>
            <a:ext cx="5382514" cy="37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499">
                <a:latin typeface="Gotham"/>
              </a:rPr>
              <a:t>Commissioning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399868" y="6846945"/>
            <a:ext cx="5382514" cy="41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latin typeface="Gotham" panose="020B0604020202020204" charset="0"/>
                <a:cs typeface="Gotham" panose="020B0604020202020204" charset="0"/>
              </a:rPr>
              <a:t>Repairs/Replacement/ Audits: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99868" y="7459666"/>
            <a:ext cx="5382514" cy="72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latin typeface="Gotham Italics"/>
              </a:rPr>
              <a:t>Retro commissioning, recommissioning and energy audits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44DA17D8-87A7-4082-8D06-1A4E8011F9DD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17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D81B194-2CAA-4C16-8B4C-8C14FF1FFB25}"/>
              </a:ext>
            </a:extLst>
          </p:cNvPr>
          <p:cNvSpPr txBox="1"/>
          <p:nvPr/>
        </p:nvSpPr>
        <p:spPr>
          <a:xfrm>
            <a:off x="1085850" y="9639213"/>
            <a:ext cx="3079131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67171"/>
                </a:solidFill>
                <a:latin typeface="Gotham"/>
              </a:rPr>
              <a:t>University of Central Florida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3152" y="353668"/>
            <a:ext cx="6326098" cy="3133588"/>
          </a:xfrm>
          <a:custGeom>
            <a:avLst/>
            <a:gdLst/>
            <a:ahLst/>
            <a:cxnLst/>
            <a:rect l="l" t="t" r="r" b="b"/>
            <a:pathLst>
              <a:path w="6326098" h="3133588">
                <a:moveTo>
                  <a:pt x="0" y="0"/>
                </a:moveTo>
                <a:lnTo>
                  <a:pt x="6326098" y="0"/>
                </a:lnTo>
                <a:lnTo>
                  <a:pt x="6326098" y="3133587"/>
                </a:lnTo>
                <a:lnTo>
                  <a:pt x="0" y="3133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3152" y="3696834"/>
            <a:ext cx="6258172" cy="3180125"/>
          </a:xfrm>
          <a:custGeom>
            <a:avLst/>
            <a:gdLst/>
            <a:ahLst/>
            <a:cxnLst/>
            <a:rect l="l" t="t" r="r" b="b"/>
            <a:pathLst>
              <a:path w="6258172" h="3180125">
                <a:moveTo>
                  <a:pt x="0" y="0"/>
                </a:moveTo>
                <a:lnTo>
                  <a:pt x="6258172" y="0"/>
                </a:lnTo>
                <a:lnTo>
                  <a:pt x="6258172" y="3180125"/>
                </a:lnTo>
                <a:lnTo>
                  <a:pt x="0" y="3180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53547" y="5589228"/>
            <a:ext cx="4958226" cy="3669072"/>
          </a:xfrm>
          <a:custGeom>
            <a:avLst/>
            <a:gdLst/>
            <a:ahLst/>
            <a:cxnLst/>
            <a:rect l="l" t="t" r="r" b="b"/>
            <a:pathLst>
              <a:path w="4958226" h="3669072">
                <a:moveTo>
                  <a:pt x="0" y="0"/>
                </a:moveTo>
                <a:lnTo>
                  <a:pt x="4958226" y="0"/>
                </a:lnTo>
                <a:lnTo>
                  <a:pt x="4958226" y="3669072"/>
                </a:lnTo>
                <a:lnTo>
                  <a:pt x="0" y="3669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4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6963" y="7153681"/>
            <a:ext cx="6190550" cy="2966882"/>
          </a:xfrm>
          <a:custGeom>
            <a:avLst/>
            <a:gdLst/>
            <a:ahLst/>
            <a:cxnLst/>
            <a:rect l="l" t="t" r="r" b="b"/>
            <a:pathLst>
              <a:path w="6190550" h="2966882">
                <a:moveTo>
                  <a:pt x="0" y="0"/>
                </a:moveTo>
                <a:lnTo>
                  <a:pt x="6190550" y="0"/>
                </a:lnTo>
                <a:lnTo>
                  <a:pt x="6190550" y="2966881"/>
                </a:lnTo>
                <a:lnTo>
                  <a:pt x="0" y="29668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667" b="-126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82550" y="505210"/>
            <a:ext cx="7612901" cy="4218904"/>
          </a:xfrm>
          <a:custGeom>
            <a:avLst/>
            <a:gdLst/>
            <a:ahLst/>
            <a:cxnLst/>
            <a:rect l="l" t="t" r="r" b="b"/>
            <a:pathLst>
              <a:path w="7612901" h="4218904">
                <a:moveTo>
                  <a:pt x="0" y="0"/>
                </a:moveTo>
                <a:lnTo>
                  <a:pt x="7612901" y="0"/>
                </a:lnTo>
                <a:lnTo>
                  <a:pt x="7612901" y="4218904"/>
                </a:lnTo>
                <a:lnTo>
                  <a:pt x="0" y="4218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2"/>
            </a:stretch>
          </a:blipFill>
        </p:spPr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50000DD-106C-43FB-8769-04D3B87950F3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047" y="0"/>
            <a:ext cx="18287998" cy="10287000"/>
            <a:chOff x="0" y="0"/>
            <a:chExt cx="2438399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83652" y="2165029"/>
            <a:ext cx="16230600" cy="7311855"/>
            <a:chOff x="0" y="0"/>
            <a:chExt cx="21640800" cy="97491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640820" cy="9749155"/>
            </a:xfrm>
            <a:custGeom>
              <a:avLst/>
              <a:gdLst/>
              <a:ahLst/>
              <a:cxnLst/>
              <a:rect l="l" t="t" r="r" b="b"/>
              <a:pathLst>
                <a:path w="21640820" h="9749155">
                  <a:moveTo>
                    <a:pt x="19169" y="0"/>
                  </a:moveTo>
                  <a:lnTo>
                    <a:pt x="21621651" y="0"/>
                  </a:lnTo>
                  <a:cubicBezTo>
                    <a:pt x="21632258" y="0"/>
                    <a:pt x="21640820" y="7679"/>
                    <a:pt x="21640820" y="17191"/>
                  </a:cubicBezTo>
                  <a:lnTo>
                    <a:pt x="21640820" y="9731963"/>
                  </a:lnTo>
                  <a:cubicBezTo>
                    <a:pt x="21640820" y="9741475"/>
                    <a:pt x="21632258" y="9749155"/>
                    <a:pt x="21621651" y="9749155"/>
                  </a:cubicBezTo>
                  <a:lnTo>
                    <a:pt x="19169" y="9749155"/>
                  </a:lnTo>
                  <a:cubicBezTo>
                    <a:pt x="8562" y="9749155"/>
                    <a:pt x="0" y="9741475"/>
                    <a:pt x="0" y="9731963"/>
                  </a:cubicBezTo>
                  <a:lnTo>
                    <a:pt x="0" y="17191"/>
                  </a:lnTo>
                  <a:cubicBezTo>
                    <a:pt x="0" y="7679"/>
                    <a:pt x="8562" y="0"/>
                    <a:pt x="19169" y="0"/>
                  </a:cubicBezTo>
                  <a:moveTo>
                    <a:pt x="19169" y="34382"/>
                  </a:moveTo>
                  <a:lnTo>
                    <a:pt x="19169" y="17191"/>
                  </a:lnTo>
                  <a:lnTo>
                    <a:pt x="38339" y="17191"/>
                  </a:lnTo>
                  <a:lnTo>
                    <a:pt x="38339" y="9731963"/>
                  </a:lnTo>
                  <a:lnTo>
                    <a:pt x="19169" y="9731963"/>
                  </a:lnTo>
                  <a:lnTo>
                    <a:pt x="19169" y="9714771"/>
                  </a:lnTo>
                  <a:lnTo>
                    <a:pt x="21621651" y="9714771"/>
                  </a:lnTo>
                  <a:lnTo>
                    <a:pt x="21621651" y="9731963"/>
                  </a:lnTo>
                  <a:lnTo>
                    <a:pt x="21602481" y="9731963"/>
                  </a:lnTo>
                  <a:lnTo>
                    <a:pt x="21602481" y="17191"/>
                  </a:lnTo>
                  <a:lnTo>
                    <a:pt x="21621651" y="17191"/>
                  </a:lnTo>
                  <a:lnTo>
                    <a:pt x="21621651" y="34382"/>
                  </a:lnTo>
                  <a:lnTo>
                    <a:pt x="19169" y="3438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477538" y="3335118"/>
            <a:ext cx="789623" cy="789623"/>
          </a:xfrm>
          <a:custGeom>
            <a:avLst/>
            <a:gdLst/>
            <a:ahLst/>
            <a:cxnLst/>
            <a:rect l="l" t="t" r="r" b="b"/>
            <a:pathLst>
              <a:path w="789623" h="789623">
                <a:moveTo>
                  <a:pt x="0" y="0"/>
                </a:moveTo>
                <a:lnTo>
                  <a:pt x="789623" y="0"/>
                </a:lnTo>
                <a:lnTo>
                  <a:pt x="789623" y="789622"/>
                </a:lnTo>
                <a:lnTo>
                  <a:pt x="0" y="789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7161" y="4658140"/>
            <a:ext cx="789623" cy="789623"/>
          </a:xfrm>
          <a:custGeom>
            <a:avLst/>
            <a:gdLst/>
            <a:ahLst/>
            <a:cxnLst/>
            <a:rect l="l" t="t" r="r" b="b"/>
            <a:pathLst>
              <a:path w="789623" h="789623">
                <a:moveTo>
                  <a:pt x="0" y="0"/>
                </a:moveTo>
                <a:lnTo>
                  <a:pt x="789623" y="0"/>
                </a:lnTo>
                <a:lnTo>
                  <a:pt x="789623" y="789623"/>
                </a:lnTo>
                <a:lnTo>
                  <a:pt x="0" y="789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77161" y="5985360"/>
            <a:ext cx="789999" cy="789999"/>
          </a:xfrm>
          <a:custGeom>
            <a:avLst/>
            <a:gdLst/>
            <a:ahLst/>
            <a:cxnLst/>
            <a:rect l="l" t="t" r="r" b="b"/>
            <a:pathLst>
              <a:path w="789999" h="789999">
                <a:moveTo>
                  <a:pt x="0" y="0"/>
                </a:moveTo>
                <a:lnTo>
                  <a:pt x="790000" y="0"/>
                </a:lnTo>
                <a:lnTo>
                  <a:pt x="790000" y="789999"/>
                </a:lnTo>
                <a:lnTo>
                  <a:pt x="0" y="789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7538" y="7308759"/>
            <a:ext cx="789623" cy="789622"/>
          </a:xfrm>
          <a:custGeom>
            <a:avLst/>
            <a:gdLst/>
            <a:ahLst/>
            <a:cxnLst/>
            <a:rect l="l" t="t" r="r" b="b"/>
            <a:pathLst>
              <a:path w="789623" h="789622">
                <a:moveTo>
                  <a:pt x="0" y="0"/>
                </a:moveTo>
                <a:lnTo>
                  <a:pt x="789623" y="0"/>
                </a:lnTo>
                <a:lnTo>
                  <a:pt x="789623" y="789623"/>
                </a:lnTo>
                <a:lnTo>
                  <a:pt x="0" y="7896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00715" y="3425666"/>
            <a:ext cx="789622" cy="789623"/>
          </a:xfrm>
          <a:custGeom>
            <a:avLst/>
            <a:gdLst/>
            <a:ahLst/>
            <a:cxnLst/>
            <a:rect l="l" t="t" r="r" b="b"/>
            <a:pathLst>
              <a:path w="789622" h="789623">
                <a:moveTo>
                  <a:pt x="0" y="0"/>
                </a:moveTo>
                <a:lnTo>
                  <a:pt x="789623" y="0"/>
                </a:lnTo>
                <a:lnTo>
                  <a:pt x="789623" y="789623"/>
                </a:lnTo>
                <a:lnTo>
                  <a:pt x="0" y="789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01189" y="4978242"/>
            <a:ext cx="789149" cy="789149"/>
          </a:xfrm>
          <a:custGeom>
            <a:avLst/>
            <a:gdLst/>
            <a:ahLst/>
            <a:cxnLst/>
            <a:rect l="l" t="t" r="r" b="b"/>
            <a:pathLst>
              <a:path w="789149" h="789149">
                <a:moveTo>
                  <a:pt x="0" y="0"/>
                </a:moveTo>
                <a:lnTo>
                  <a:pt x="789149" y="0"/>
                </a:lnTo>
                <a:lnTo>
                  <a:pt x="789149" y="789148"/>
                </a:lnTo>
                <a:lnTo>
                  <a:pt x="0" y="7891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00715" y="6610159"/>
            <a:ext cx="789149" cy="789149"/>
          </a:xfrm>
          <a:custGeom>
            <a:avLst/>
            <a:gdLst/>
            <a:ahLst/>
            <a:cxnLst/>
            <a:rect l="l" t="t" r="r" b="b"/>
            <a:pathLst>
              <a:path w="789149" h="789149">
                <a:moveTo>
                  <a:pt x="0" y="0"/>
                </a:moveTo>
                <a:lnTo>
                  <a:pt x="789149" y="0"/>
                </a:lnTo>
                <a:lnTo>
                  <a:pt x="789149" y="789148"/>
                </a:lnTo>
                <a:lnTo>
                  <a:pt x="0" y="7891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526700" y="3306354"/>
            <a:ext cx="6572253" cy="456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2900" dirty="0">
                <a:solidFill>
                  <a:srgbClr val="EDEDED"/>
                </a:solidFill>
                <a:latin typeface="Gotham Bold"/>
              </a:rPr>
              <a:t>FBO Leadership Team</a:t>
            </a:r>
          </a:p>
          <a:p>
            <a:pPr>
              <a:lnSpc>
                <a:spcPts val="5220"/>
              </a:lnSpc>
            </a:pPr>
            <a:endParaRPr lang="en-US" sz="2900" dirty="0">
              <a:solidFill>
                <a:srgbClr val="EDEDED"/>
              </a:solidFill>
              <a:latin typeface="Gotham Bold"/>
            </a:endParaRPr>
          </a:p>
          <a:p>
            <a:pPr>
              <a:lnSpc>
                <a:spcPts val="5220"/>
              </a:lnSpc>
            </a:pPr>
            <a:r>
              <a:rPr lang="en-US" sz="2900" dirty="0">
                <a:solidFill>
                  <a:srgbClr val="EDEDED"/>
                </a:solidFill>
                <a:latin typeface="Gotham Bold"/>
              </a:rPr>
              <a:t>UCF Overview </a:t>
            </a:r>
          </a:p>
          <a:p>
            <a:pPr>
              <a:lnSpc>
                <a:spcPts val="5220"/>
              </a:lnSpc>
            </a:pPr>
            <a:endParaRPr lang="en-US" sz="2900" dirty="0">
              <a:solidFill>
                <a:srgbClr val="EDEDED"/>
              </a:solidFill>
              <a:latin typeface="Gotham Bold"/>
            </a:endParaRPr>
          </a:p>
          <a:p>
            <a:pPr>
              <a:lnSpc>
                <a:spcPts val="5220"/>
              </a:lnSpc>
            </a:pPr>
            <a:r>
              <a:rPr lang="en-US" sz="2900" dirty="0">
                <a:solidFill>
                  <a:srgbClr val="EDEDED"/>
                </a:solidFill>
                <a:latin typeface="Gotham Bold"/>
              </a:rPr>
              <a:t>Planning, Design &amp; Construction</a:t>
            </a:r>
          </a:p>
          <a:p>
            <a:pPr>
              <a:lnSpc>
                <a:spcPts val="5220"/>
              </a:lnSpc>
            </a:pPr>
            <a:endParaRPr lang="en-US" sz="2900" dirty="0">
              <a:solidFill>
                <a:srgbClr val="EDEDED"/>
              </a:solidFill>
              <a:latin typeface="Gotham Bold"/>
            </a:endParaRPr>
          </a:p>
          <a:p>
            <a:pPr algn="l">
              <a:lnSpc>
                <a:spcPts val="5220"/>
              </a:lnSpc>
            </a:pPr>
            <a:r>
              <a:rPr lang="en-US" sz="2900" dirty="0">
                <a:solidFill>
                  <a:srgbClr val="EDEDED"/>
                </a:solidFill>
                <a:latin typeface="Gotham Bold"/>
              </a:rPr>
              <a:t>Utilities &amp; Engineering Services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717937"/>
            <a:ext cx="14973299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7499" dirty="0">
                <a:solidFill>
                  <a:srgbClr val="FFFFFF"/>
                </a:solidFill>
                <a:latin typeface="Gotham"/>
              </a:rPr>
              <a:t>Agenda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95138" y="3396902"/>
            <a:ext cx="6366996" cy="3902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0"/>
              </a:lnSpc>
            </a:pPr>
            <a:r>
              <a:rPr lang="en-US" sz="2900" dirty="0">
                <a:solidFill>
                  <a:srgbClr val="EDEDED"/>
                </a:solidFill>
                <a:latin typeface="Gotham Bold"/>
              </a:rPr>
              <a:t>Facilities Operations</a:t>
            </a:r>
          </a:p>
          <a:p>
            <a:pPr>
              <a:lnSpc>
                <a:spcPts val="5220"/>
              </a:lnSpc>
            </a:pPr>
            <a:endParaRPr lang="en-US" sz="2900" dirty="0">
              <a:solidFill>
                <a:srgbClr val="EDEDED"/>
              </a:solidFill>
              <a:latin typeface="Gotham Bold"/>
            </a:endParaRPr>
          </a:p>
          <a:p>
            <a:pPr>
              <a:lnSpc>
                <a:spcPts val="5220"/>
              </a:lnSpc>
            </a:pPr>
            <a:r>
              <a:rPr lang="en-US" sz="2900" dirty="0">
                <a:solidFill>
                  <a:srgbClr val="EDEDED"/>
                </a:solidFill>
                <a:latin typeface="Gotham Bold"/>
              </a:rPr>
              <a:t>Pathways for Partnership with UCF</a:t>
            </a:r>
          </a:p>
          <a:p>
            <a:pPr>
              <a:lnSpc>
                <a:spcPts val="5220"/>
              </a:lnSpc>
            </a:pPr>
            <a:endParaRPr lang="en-US" sz="2900" dirty="0">
              <a:solidFill>
                <a:srgbClr val="EDEDED"/>
              </a:solidFill>
              <a:latin typeface="Gotham Bold"/>
            </a:endParaRPr>
          </a:p>
          <a:p>
            <a:pPr algn="l">
              <a:lnSpc>
                <a:spcPts val="5220"/>
              </a:lnSpc>
            </a:pPr>
            <a:r>
              <a:rPr lang="en-US" sz="2900" dirty="0">
                <a:solidFill>
                  <a:srgbClr val="EDEDED"/>
                </a:solidFill>
                <a:latin typeface="Gotham Bold"/>
              </a:rPr>
              <a:t>Meet &amp; Greet</a:t>
            </a:r>
            <a:r>
              <a:rPr lang="en-US" sz="2900" dirty="0">
                <a:solidFill>
                  <a:srgbClr val="EDEDED"/>
                </a:solidFill>
                <a:latin typeface="Gotham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7998" cy="10287000"/>
            <a:chOff x="0" y="0"/>
            <a:chExt cx="2438399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79284" y="1079286"/>
            <a:ext cx="16129430" cy="8102430"/>
            <a:chOff x="0" y="0"/>
            <a:chExt cx="21505906" cy="10803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05926" cy="10803255"/>
            </a:xfrm>
            <a:custGeom>
              <a:avLst/>
              <a:gdLst/>
              <a:ahLst/>
              <a:cxnLst/>
              <a:rect l="l" t="t" r="r" b="b"/>
              <a:pathLst>
                <a:path w="21505926" h="10803255">
                  <a:moveTo>
                    <a:pt x="19050" y="0"/>
                  </a:moveTo>
                  <a:lnTo>
                    <a:pt x="21486876" y="0"/>
                  </a:lnTo>
                  <a:cubicBezTo>
                    <a:pt x="21497417" y="0"/>
                    <a:pt x="21505926" y="8509"/>
                    <a:pt x="21505926" y="19050"/>
                  </a:cubicBezTo>
                  <a:lnTo>
                    <a:pt x="21505926" y="10784205"/>
                  </a:lnTo>
                  <a:cubicBezTo>
                    <a:pt x="21505926" y="10794747"/>
                    <a:pt x="21497417" y="10803255"/>
                    <a:pt x="21486876" y="10803255"/>
                  </a:cubicBezTo>
                  <a:lnTo>
                    <a:pt x="19050" y="10803255"/>
                  </a:lnTo>
                  <a:cubicBezTo>
                    <a:pt x="8509" y="10803255"/>
                    <a:pt x="0" y="10794747"/>
                    <a:pt x="0" y="1078420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0784205"/>
                  </a:lnTo>
                  <a:lnTo>
                    <a:pt x="19050" y="10784205"/>
                  </a:lnTo>
                  <a:lnTo>
                    <a:pt x="19050" y="10765155"/>
                  </a:lnTo>
                  <a:lnTo>
                    <a:pt x="21486876" y="10765155"/>
                  </a:lnTo>
                  <a:lnTo>
                    <a:pt x="21486876" y="10784205"/>
                  </a:lnTo>
                  <a:lnTo>
                    <a:pt x="21467826" y="10784205"/>
                  </a:lnTo>
                  <a:lnTo>
                    <a:pt x="21467826" y="19050"/>
                  </a:lnTo>
                  <a:lnTo>
                    <a:pt x="21486876" y="19050"/>
                  </a:lnTo>
                  <a:lnTo>
                    <a:pt x="21486876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University of Central Florida Logo"/>
          <p:cNvSpPr/>
          <p:nvPr/>
        </p:nvSpPr>
        <p:spPr>
          <a:xfrm>
            <a:off x="8743950" y="1085850"/>
            <a:ext cx="800100" cy="1076678"/>
          </a:xfrm>
          <a:custGeom>
            <a:avLst/>
            <a:gdLst/>
            <a:ahLst/>
            <a:cxnLst/>
            <a:rect l="l" t="t" r="r" b="b"/>
            <a:pathLst>
              <a:path w="800100" h="1076678">
                <a:moveTo>
                  <a:pt x="0" y="0"/>
                </a:moveTo>
                <a:lnTo>
                  <a:pt x="800100" y="0"/>
                </a:lnTo>
                <a:lnTo>
                  <a:pt x="800100" y="1076678"/>
                </a:lnTo>
                <a:lnTo>
                  <a:pt x="0" y="1076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400" y="5125212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75217" y="3257075"/>
            <a:ext cx="1497330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000000"/>
                </a:solidFill>
                <a:latin typeface="Arimo Bold"/>
              </a:rPr>
              <a:t>Facilities Operations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7350" y="5869356"/>
            <a:ext cx="14973300" cy="56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2700" b="1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John McInerney, Director of Facilities Maintenance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500176" y="1445812"/>
            <a:ext cx="93805" cy="1343400"/>
            <a:chOff x="0" y="0"/>
            <a:chExt cx="125074" cy="1791200"/>
          </a:xfrm>
        </p:grpSpPr>
        <p:sp>
          <p:nvSpPr>
            <p:cNvPr id="3" name="Freeform 3"/>
            <p:cNvSpPr/>
            <p:nvPr/>
          </p:nvSpPr>
          <p:spPr>
            <a:xfrm>
              <a:off x="0" y="56769"/>
              <a:ext cx="125095" cy="1677670"/>
            </a:xfrm>
            <a:custGeom>
              <a:avLst/>
              <a:gdLst/>
              <a:ahLst/>
              <a:cxnLst/>
              <a:rect l="l" t="t" r="r" b="b"/>
              <a:pathLst>
                <a:path w="125095" h="1677670">
                  <a:moveTo>
                    <a:pt x="0" y="1676908"/>
                  </a:moveTo>
                  <a:lnTo>
                    <a:pt x="10795" y="0"/>
                  </a:lnTo>
                  <a:lnTo>
                    <a:pt x="125095" y="762"/>
                  </a:lnTo>
                  <a:lnTo>
                    <a:pt x="114300" y="16776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4817551" y="5598585"/>
            <a:ext cx="5828256" cy="85728"/>
            <a:chOff x="0" y="0"/>
            <a:chExt cx="7771008" cy="114304"/>
          </a:xfrm>
        </p:grpSpPr>
        <p:sp>
          <p:nvSpPr>
            <p:cNvPr id="5" name="Freeform 5"/>
            <p:cNvSpPr/>
            <p:nvPr/>
          </p:nvSpPr>
          <p:spPr>
            <a:xfrm>
              <a:off x="57150" y="0"/>
              <a:ext cx="7656703" cy="114300"/>
            </a:xfrm>
            <a:custGeom>
              <a:avLst/>
              <a:gdLst/>
              <a:ahLst/>
              <a:cxnLst/>
              <a:rect l="l" t="t" r="r" b="b"/>
              <a:pathLst>
                <a:path w="7656703" h="114300">
                  <a:moveTo>
                    <a:pt x="0" y="0"/>
                  </a:moveTo>
                  <a:lnTo>
                    <a:pt x="7656703" y="0"/>
                  </a:lnTo>
                  <a:lnTo>
                    <a:pt x="7656703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438006" y="207743"/>
            <a:ext cx="3417987" cy="1115496"/>
            <a:chOff x="0" y="0"/>
            <a:chExt cx="4557316" cy="1487328"/>
          </a:xfrm>
        </p:grpSpPr>
        <p:sp>
          <p:nvSpPr>
            <p:cNvPr id="7" name="Freeform 7"/>
            <p:cNvSpPr/>
            <p:nvPr/>
          </p:nvSpPr>
          <p:spPr>
            <a:xfrm>
              <a:off x="28575" y="28575"/>
              <a:ext cx="4500118" cy="1430147"/>
            </a:xfrm>
            <a:custGeom>
              <a:avLst/>
              <a:gdLst/>
              <a:ahLst/>
              <a:cxnLst/>
              <a:rect l="l" t="t" r="r" b="b"/>
              <a:pathLst>
                <a:path w="4500118" h="1430147">
                  <a:moveTo>
                    <a:pt x="0" y="238379"/>
                  </a:moveTo>
                  <a:cubicBezTo>
                    <a:pt x="0" y="106680"/>
                    <a:pt x="109601" y="0"/>
                    <a:pt x="244729" y="0"/>
                  </a:cubicBezTo>
                  <a:lnTo>
                    <a:pt x="4255389" y="0"/>
                  </a:lnTo>
                  <a:cubicBezTo>
                    <a:pt x="4390517" y="0"/>
                    <a:pt x="4500118" y="106680"/>
                    <a:pt x="4500118" y="238379"/>
                  </a:cubicBezTo>
                  <a:lnTo>
                    <a:pt x="4500118" y="1191768"/>
                  </a:lnTo>
                  <a:cubicBezTo>
                    <a:pt x="4500118" y="1323467"/>
                    <a:pt x="4390517" y="1430147"/>
                    <a:pt x="4255389" y="1430147"/>
                  </a:cubicBezTo>
                  <a:lnTo>
                    <a:pt x="244729" y="1430147"/>
                  </a:lnTo>
                  <a:cubicBezTo>
                    <a:pt x="109601" y="1430147"/>
                    <a:pt x="0" y="1323467"/>
                    <a:pt x="0" y="119176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557268" cy="1487297"/>
            </a:xfrm>
            <a:custGeom>
              <a:avLst/>
              <a:gdLst/>
              <a:ahLst/>
              <a:cxnLst/>
              <a:rect l="l" t="t" r="r" b="b"/>
              <a:pathLst>
                <a:path w="4557268" h="1487297">
                  <a:moveTo>
                    <a:pt x="0" y="266954"/>
                  </a:moveTo>
                  <a:cubicBezTo>
                    <a:pt x="0" y="118745"/>
                    <a:pt x="123063" y="0"/>
                    <a:pt x="273304" y="0"/>
                  </a:cubicBezTo>
                  <a:lnTo>
                    <a:pt x="4283964" y="0"/>
                  </a:lnTo>
                  <a:lnTo>
                    <a:pt x="4283964" y="28575"/>
                  </a:lnTo>
                  <a:lnTo>
                    <a:pt x="4283964" y="0"/>
                  </a:lnTo>
                  <a:cubicBezTo>
                    <a:pt x="4434205" y="0"/>
                    <a:pt x="4557268" y="118745"/>
                    <a:pt x="4557268" y="266954"/>
                  </a:cubicBezTo>
                  <a:lnTo>
                    <a:pt x="4528693" y="266954"/>
                  </a:lnTo>
                  <a:lnTo>
                    <a:pt x="4557268" y="266954"/>
                  </a:lnTo>
                  <a:lnTo>
                    <a:pt x="4557268" y="1220343"/>
                  </a:lnTo>
                  <a:lnTo>
                    <a:pt x="4528693" y="1220343"/>
                  </a:lnTo>
                  <a:lnTo>
                    <a:pt x="4557268" y="1220343"/>
                  </a:lnTo>
                  <a:cubicBezTo>
                    <a:pt x="4557268" y="1368425"/>
                    <a:pt x="4434205" y="1487297"/>
                    <a:pt x="4283964" y="1487297"/>
                  </a:cubicBezTo>
                  <a:lnTo>
                    <a:pt x="4283964" y="1458722"/>
                  </a:lnTo>
                  <a:lnTo>
                    <a:pt x="4283964" y="1487297"/>
                  </a:lnTo>
                  <a:lnTo>
                    <a:pt x="273304" y="1487297"/>
                  </a:lnTo>
                  <a:lnTo>
                    <a:pt x="273304" y="1458722"/>
                  </a:lnTo>
                  <a:lnTo>
                    <a:pt x="273304" y="1487297"/>
                  </a:lnTo>
                  <a:cubicBezTo>
                    <a:pt x="123063" y="1487297"/>
                    <a:pt x="0" y="1368552"/>
                    <a:pt x="0" y="1220343"/>
                  </a:cubicBezTo>
                  <a:lnTo>
                    <a:pt x="0" y="266954"/>
                  </a:lnTo>
                  <a:lnTo>
                    <a:pt x="28575" y="266954"/>
                  </a:lnTo>
                  <a:lnTo>
                    <a:pt x="0" y="266954"/>
                  </a:lnTo>
                  <a:moveTo>
                    <a:pt x="57150" y="266954"/>
                  </a:moveTo>
                  <a:lnTo>
                    <a:pt x="57150" y="1220343"/>
                  </a:lnTo>
                  <a:lnTo>
                    <a:pt x="28575" y="1220343"/>
                  </a:lnTo>
                  <a:lnTo>
                    <a:pt x="57150" y="1220343"/>
                  </a:lnTo>
                  <a:cubicBezTo>
                    <a:pt x="57150" y="1335532"/>
                    <a:pt x="153289" y="1430147"/>
                    <a:pt x="273304" y="1430147"/>
                  </a:cubicBezTo>
                  <a:lnTo>
                    <a:pt x="4283964" y="1430147"/>
                  </a:lnTo>
                  <a:cubicBezTo>
                    <a:pt x="4404106" y="1430147"/>
                    <a:pt x="4500118" y="1335532"/>
                    <a:pt x="4500118" y="1220343"/>
                  </a:cubicBezTo>
                  <a:lnTo>
                    <a:pt x="4500118" y="266954"/>
                  </a:lnTo>
                  <a:cubicBezTo>
                    <a:pt x="4500118" y="151765"/>
                    <a:pt x="4403979" y="57150"/>
                    <a:pt x="4283964" y="57150"/>
                  </a:cubicBezTo>
                  <a:lnTo>
                    <a:pt x="273304" y="57150"/>
                  </a:lnTo>
                  <a:lnTo>
                    <a:pt x="273304" y="28575"/>
                  </a:lnTo>
                  <a:lnTo>
                    <a:pt x="273304" y="57150"/>
                  </a:lnTo>
                  <a:cubicBezTo>
                    <a:pt x="153289" y="57150"/>
                    <a:pt x="57150" y="151765"/>
                    <a:pt x="57150" y="266954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4557316" cy="1496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Justin Wisor 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Assistant Vice President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Facilities Operations 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2562874" y="2772024"/>
            <a:ext cx="9967" cy="1224255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5160233" y="2834392"/>
            <a:ext cx="0" cy="1404671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2845705" y="2777416"/>
            <a:ext cx="0" cy="1404671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 rot="5400000">
            <a:off x="8790448" y="-5247840"/>
            <a:ext cx="165624" cy="15998841"/>
            <a:chOff x="0" y="0"/>
            <a:chExt cx="220832" cy="21331788"/>
          </a:xfrm>
        </p:grpSpPr>
        <p:sp>
          <p:nvSpPr>
            <p:cNvPr id="14" name="Freeform 14"/>
            <p:cNvSpPr/>
            <p:nvPr/>
          </p:nvSpPr>
          <p:spPr>
            <a:xfrm>
              <a:off x="0" y="56896"/>
              <a:ext cx="220853" cy="21218145"/>
            </a:xfrm>
            <a:custGeom>
              <a:avLst/>
              <a:gdLst/>
              <a:ahLst/>
              <a:cxnLst/>
              <a:rect l="l" t="t" r="r" b="b"/>
              <a:pathLst>
                <a:path w="220853" h="21218145">
                  <a:moveTo>
                    <a:pt x="114300" y="0"/>
                  </a:moveTo>
                  <a:lnTo>
                    <a:pt x="220853" y="21217509"/>
                  </a:lnTo>
                  <a:lnTo>
                    <a:pt x="106553" y="21218145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3983967" y="2952440"/>
            <a:ext cx="2276333" cy="1043839"/>
            <a:chOff x="0" y="0"/>
            <a:chExt cx="3035110" cy="1391786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r>
                <a:rPr lang="en-US" sz="1749" spc="16">
                  <a:solidFill>
                    <a:srgbClr val="FEC200"/>
                  </a:solidFill>
                  <a:latin typeface="TT Rounds Condensed Bold"/>
                </a:rPr>
                <a:t>John McInerney </a:t>
              </a:r>
            </a:p>
            <a:p>
              <a:pPr algn="ctr">
                <a:lnSpc>
                  <a:spcPts val="2099"/>
                </a:lnSpc>
              </a:pPr>
              <a:r>
                <a:rPr lang="en-US" sz="1749" spc="16">
                  <a:solidFill>
                    <a:srgbClr val="FFFFFF"/>
                  </a:solidFill>
                  <a:latin typeface="TT Rounds Condensed"/>
                </a:rPr>
                <a:t>Dir, Facilities Maintenance 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63427" y="2957832"/>
            <a:ext cx="2276333" cy="1043840"/>
            <a:chOff x="0" y="0"/>
            <a:chExt cx="3035110" cy="1391786"/>
          </a:xfrm>
        </p:grpSpPr>
        <p:sp>
          <p:nvSpPr>
            <p:cNvPr id="24" name="Freeform 24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0"/>
                </a:lnSpc>
              </a:pPr>
              <a:r>
                <a:rPr lang="en-US" sz="1900" spc="17">
                  <a:solidFill>
                    <a:srgbClr val="FEC200"/>
                  </a:solidFill>
                  <a:latin typeface="TT Rounds Condensed Bold"/>
                </a:rPr>
                <a:t>Alyssa Crews</a:t>
              </a:r>
            </a:p>
            <a:p>
              <a:pPr algn="ctr">
                <a:lnSpc>
                  <a:spcPts val="1740"/>
                </a:lnSpc>
              </a:pPr>
              <a:r>
                <a:rPr lang="en-US" sz="1450" spc="13">
                  <a:solidFill>
                    <a:srgbClr val="FFFFFF"/>
                  </a:solidFill>
                  <a:latin typeface="TT Rounds Condensed"/>
                </a:rPr>
                <a:t>Dir, Reliability &amp; </a:t>
              </a:r>
            </a:p>
            <a:p>
              <a:pPr algn="ctr">
                <a:lnSpc>
                  <a:spcPts val="1740"/>
                </a:lnSpc>
              </a:pPr>
              <a:r>
                <a:rPr lang="en-US" sz="1450" spc="13">
                  <a:solidFill>
                    <a:srgbClr val="FFFFFF"/>
                  </a:solidFill>
                  <a:latin typeface="TT Rounds Condensed"/>
                </a:rPr>
                <a:t>Logistics Operations </a:t>
              </a:r>
            </a:p>
          </p:txBody>
        </p:sp>
      </p:grpSp>
      <p:sp>
        <p:nvSpPr>
          <p:cNvPr id="27" name="AutoShape 27"/>
          <p:cNvSpPr/>
          <p:nvPr/>
        </p:nvSpPr>
        <p:spPr>
          <a:xfrm>
            <a:off x="15375157" y="2727321"/>
            <a:ext cx="0" cy="1404671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8" name="Group 28"/>
          <p:cNvGrpSpPr/>
          <p:nvPr/>
        </p:nvGrpSpPr>
        <p:grpSpPr>
          <a:xfrm>
            <a:off x="14275090" y="2952438"/>
            <a:ext cx="2276333" cy="1360684"/>
            <a:chOff x="0" y="0"/>
            <a:chExt cx="3035110" cy="1814246"/>
          </a:xfrm>
        </p:grpSpPr>
        <p:sp>
          <p:nvSpPr>
            <p:cNvPr id="29" name="Freeform 29"/>
            <p:cNvSpPr/>
            <p:nvPr/>
          </p:nvSpPr>
          <p:spPr>
            <a:xfrm>
              <a:off x="31750" y="41387"/>
              <a:ext cx="2971546" cy="1731480"/>
            </a:xfrm>
            <a:custGeom>
              <a:avLst/>
              <a:gdLst/>
              <a:ahLst/>
              <a:cxnLst/>
              <a:rect l="l" t="t" r="r" b="b"/>
              <a:pathLst>
                <a:path w="2971546" h="1731480">
                  <a:moveTo>
                    <a:pt x="0" y="288553"/>
                  </a:moveTo>
                  <a:cubicBezTo>
                    <a:pt x="0" y="129129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129129"/>
                    <a:pt x="2971546" y="288553"/>
                  </a:cubicBezTo>
                  <a:lnTo>
                    <a:pt x="2971546" y="1442928"/>
                  </a:lnTo>
                  <a:cubicBezTo>
                    <a:pt x="2971546" y="1602352"/>
                    <a:pt x="2869819" y="1731481"/>
                    <a:pt x="2744470" y="1731481"/>
                  </a:cubicBezTo>
                  <a:lnTo>
                    <a:pt x="227076" y="1731481"/>
                  </a:lnTo>
                  <a:cubicBezTo>
                    <a:pt x="101600" y="1731481"/>
                    <a:pt x="0" y="1602352"/>
                    <a:pt x="0" y="144292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3035046" cy="1814253"/>
            </a:xfrm>
            <a:custGeom>
              <a:avLst/>
              <a:gdLst/>
              <a:ahLst/>
              <a:cxnLst/>
              <a:rect l="l" t="t" r="r" b="b"/>
              <a:pathLst>
                <a:path w="3035046" h="1814253">
                  <a:moveTo>
                    <a:pt x="0" y="329940"/>
                  </a:moveTo>
                  <a:cubicBezTo>
                    <a:pt x="0" y="146677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41387"/>
                  </a:lnTo>
                  <a:lnTo>
                    <a:pt x="2776220" y="0"/>
                  </a:lnTo>
                  <a:cubicBezTo>
                    <a:pt x="2918460" y="0"/>
                    <a:pt x="3035046" y="146677"/>
                    <a:pt x="3035046" y="329940"/>
                  </a:cubicBezTo>
                  <a:lnTo>
                    <a:pt x="3003296" y="329940"/>
                  </a:lnTo>
                  <a:lnTo>
                    <a:pt x="3035046" y="329940"/>
                  </a:lnTo>
                  <a:lnTo>
                    <a:pt x="3035046" y="1484315"/>
                  </a:lnTo>
                  <a:lnTo>
                    <a:pt x="3003296" y="1484315"/>
                  </a:lnTo>
                  <a:lnTo>
                    <a:pt x="3035046" y="1484315"/>
                  </a:lnTo>
                  <a:cubicBezTo>
                    <a:pt x="3035046" y="1667578"/>
                    <a:pt x="2918333" y="1814253"/>
                    <a:pt x="2776220" y="1814253"/>
                  </a:cubicBezTo>
                  <a:lnTo>
                    <a:pt x="2776220" y="1772868"/>
                  </a:lnTo>
                  <a:lnTo>
                    <a:pt x="2776220" y="1814253"/>
                  </a:lnTo>
                  <a:lnTo>
                    <a:pt x="258826" y="1814253"/>
                  </a:lnTo>
                  <a:lnTo>
                    <a:pt x="258826" y="1772868"/>
                  </a:lnTo>
                  <a:lnTo>
                    <a:pt x="258826" y="1814253"/>
                  </a:lnTo>
                  <a:cubicBezTo>
                    <a:pt x="116713" y="1814253"/>
                    <a:pt x="0" y="1667578"/>
                    <a:pt x="0" y="1484315"/>
                  </a:cubicBezTo>
                  <a:lnTo>
                    <a:pt x="0" y="329940"/>
                  </a:lnTo>
                  <a:lnTo>
                    <a:pt x="31750" y="329940"/>
                  </a:lnTo>
                  <a:lnTo>
                    <a:pt x="0" y="329940"/>
                  </a:lnTo>
                  <a:moveTo>
                    <a:pt x="63500" y="329940"/>
                  </a:moveTo>
                  <a:lnTo>
                    <a:pt x="63500" y="1484315"/>
                  </a:lnTo>
                  <a:lnTo>
                    <a:pt x="31750" y="1484315"/>
                  </a:lnTo>
                  <a:lnTo>
                    <a:pt x="63500" y="1484315"/>
                  </a:lnTo>
                  <a:cubicBezTo>
                    <a:pt x="63500" y="1619900"/>
                    <a:pt x="150241" y="1731480"/>
                    <a:pt x="258826" y="1731480"/>
                  </a:cubicBezTo>
                  <a:lnTo>
                    <a:pt x="2776220" y="1731480"/>
                  </a:lnTo>
                  <a:cubicBezTo>
                    <a:pt x="2884932" y="1731480"/>
                    <a:pt x="2971546" y="1619735"/>
                    <a:pt x="2971546" y="1484315"/>
                  </a:cubicBezTo>
                  <a:lnTo>
                    <a:pt x="2971546" y="329940"/>
                  </a:lnTo>
                  <a:cubicBezTo>
                    <a:pt x="2971673" y="194520"/>
                    <a:pt x="2884932" y="82775"/>
                    <a:pt x="2776220" y="82775"/>
                  </a:cubicBezTo>
                  <a:lnTo>
                    <a:pt x="258826" y="82775"/>
                  </a:lnTo>
                  <a:lnTo>
                    <a:pt x="258826" y="41387"/>
                  </a:lnTo>
                  <a:lnTo>
                    <a:pt x="258826" y="82775"/>
                  </a:lnTo>
                  <a:cubicBezTo>
                    <a:pt x="150241" y="82775"/>
                    <a:pt x="63500" y="194520"/>
                    <a:pt x="63500" y="329940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3035110" cy="1823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040"/>
                </a:lnSpc>
              </a:pPr>
              <a:r>
                <a:rPr lang="en-US" sz="1700" spc="15">
                  <a:solidFill>
                    <a:srgbClr val="FEC200"/>
                  </a:solidFill>
                  <a:latin typeface="Gotham Bold"/>
                </a:rPr>
                <a:t>Joe Finnigan</a:t>
              </a:r>
            </a:p>
            <a:p>
              <a:pPr algn="ctr">
                <a:lnSpc>
                  <a:spcPts val="1860"/>
                </a:lnSpc>
              </a:pPr>
              <a:r>
                <a:rPr lang="en-US" sz="1550" spc="14">
                  <a:solidFill>
                    <a:srgbClr val="FFFFFF"/>
                  </a:solidFill>
                  <a:latin typeface="Gotham"/>
                </a:rPr>
                <a:t>Dir, Facilities Management </a:t>
              </a:r>
            </a:p>
            <a:p>
              <a:pPr algn="ctr">
                <a:lnSpc>
                  <a:spcPts val="1980"/>
                </a:lnSpc>
              </a:pPr>
              <a:endParaRPr lang="en-US" sz="1550" spc="14">
                <a:solidFill>
                  <a:srgbClr val="FFFFFF"/>
                </a:solidFill>
                <a:latin typeface="Gotham"/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>
            <a:off x="10281053" y="2772024"/>
            <a:ext cx="0" cy="1404671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3" name="Group 33"/>
          <p:cNvGrpSpPr/>
          <p:nvPr/>
        </p:nvGrpSpPr>
        <p:grpSpPr>
          <a:xfrm>
            <a:off x="9142887" y="2957832"/>
            <a:ext cx="2276333" cy="1043840"/>
            <a:chOff x="0" y="0"/>
            <a:chExt cx="3035110" cy="1391786"/>
          </a:xfrm>
        </p:grpSpPr>
        <p:sp>
          <p:nvSpPr>
            <p:cNvPr id="34" name="Freeform 34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Jaime Morales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Dir, Facilities Maintenance 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1714862" y="2957832"/>
            <a:ext cx="2276333" cy="1043840"/>
            <a:chOff x="0" y="0"/>
            <a:chExt cx="3035110" cy="1391786"/>
          </a:xfrm>
        </p:grpSpPr>
        <p:sp>
          <p:nvSpPr>
            <p:cNvPr id="38" name="Freeform 3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Amy Childs 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Dir, Facilities Ops Housing 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321270" y="1485531"/>
            <a:ext cx="2276333" cy="1043840"/>
            <a:chOff x="0" y="0"/>
            <a:chExt cx="3035110" cy="1391786"/>
          </a:xfrm>
        </p:grpSpPr>
        <p:sp>
          <p:nvSpPr>
            <p:cNvPr id="42" name="Freeform 42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0"/>
                </a:lnSpc>
              </a:pPr>
              <a:r>
                <a:rPr lang="en-US" sz="1900" spc="17">
                  <a:solidFill>
                    <a:srgbClr val="FEC200"/>
                  </a:solidFill>
                  <a:latin typeface="TT Rounds Condensed Bold"/>
                </a:rPr>
                <a:t>Marklyne Joachim</a:t>
              </a:r>
            </a:p>
            <a:p>
              <a:pPr algn="ctr">
                <a:lnSpc>
                  <a:spcPts val="1740"/>
                </a:lnSpc>
              </a:pPr>
              <a:r>
                <a:rPr lang="en-US" sz="1450" spc="13">
                  <a:solidFill>
                    <a:srgbClr val="FFFFFF"/>
                  </a:solidFill>
                  <a:latin typeface="TT Rounds Condensed"/>
                </a:rPr>
                <a:t>Executive Assistant I</a:t>
              </a:r>
            </a:p>
          </p:txBody>
        </p:sp>
      </p:grpSp>
      <p:sp>
        <p:nvSpPr>
          <p:cNvPr id="45" name="AutoShape 45"/>
          <p:cNvSpPr/>
          <p:nvPr/>
        </p:nvSpPr>
        <p:spPr>
          <a:xfrm>
            <a:off x="5128490" y="4706739"/>
            <a:ext cx="0" cy="1404671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6" name="Group 46"/>
          <p:cNvGrpSpPr/>
          <p:nvPr/>
        </p:nvGrpSpPr>
        <p:grpSpPr>
          <a:xfrm>
            <a:off x="3983967" y="4154727"/>
            <a:ext cx="2276333" cy="1043840"/>
            <a:chOff x="0" y="0"/>
            <a:chExt cx="3035110" cy="1391786"/>
          </a:xfrm>
        </p:grpSpPr>
        <p:sp>
          <p:nvSpPr>
            <p:cNvPr id="47" name="Freeform 47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Tom Snyder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Mgr, Facilities Maintenance I</a:t>
              </a:r>
            </a:p>
            <a:p>
              <a:pPr algn="ctr">
                <a:lnSpc>
                  <a:spcPts val="1980"/>
                </a:lnSpc>
              </a:pPr>
              <a:endParaRPr lang="en-US" sz="1650" spc="15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3952224" y="5357014"/>
            <a:ext cx="2276333" cy="1043839"/>
            <a:chOff x="0" y="0"/>
            <a:chExt cx="3035110" cy="1391786"/>
          </a:xfrm>
        </p:grpSpPr>
        <p:sp>
          <p:nvSpPr>
            <p:cNvPr id="51" name="Freeform 51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Shawn Jamali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Sr. Mgr, Facilities Maintenance I </a:t>
              </a:r>
            </a:p>
            <a:p>
              <a:pPr algn="ctr">
                <a:lnSpc>
                  <a:spcPts val="1980"/>
                </a:lnSpc>
              </a:pPr>
              <a:endParaRPr lang="en-US" sz="1650" spc="15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6595170" y="6559302"/>
            <a:ext cx="2276333" cy="1043839"/>
            <a:chOff x="0" y="0"/>
            <a:chExt cx="3035110" cy="1391786"/>
          </a:xfrm>
        </p:grpSpPr>
        <p:sp>
          <p:nvSpPr>
            <p:cNvPr id="55" name="Freeform 55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19050"/>
              <a:ext cx="3035110" cy="1410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 spc="18">
                  <a:solidFill>
                    <a:srgbClr val="FEC200"/>
                  </a:solidFill>
                  <a:latin typeface="TT Rounds Condensed Bold"/>
                </a:rPr>
                <a:t>Derek Diener, </a:t>
              </a:r>
            </a:p>
            <a:p>
              <a:pPr algn="ctr">
                <a:lnSpc>
                  <a:spcPts val="1860"/>
                </a:lnSpc>
              </a:pPr>
              <a:r>
                <a:rPr lang="en-US" sz="1550" spc="14">
                  <a:solidFill>
                    <a:srgbClr val="FFFFFF"/>
                  </a:solidFill>
                  <a:latin typeface="TT Rounds Condensed"/>
                </a:rPr>
                <a:t>Mgr, Reliability &amp;</a:t>
              </a:r>
            </a:p>
            <a:p>
              <a:pPr algn="ctr">
                <a:lnSpc>
                  <a:spcPts val="1860"/>
                </a:lnSpc>
              </a:pPr>
              <a:r>
                <a:rPr lang="en-US" sz="1550" spc="14">
                  <a:solidFill>
                    <a:srgbClr val="FFFFFF"/>
                  </a:solidFill>
                  <a:latin typeface="TT Rounds Condensed"/>
                </a:rPr>
                <a:t>Logistics 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6595170" y="4154727"/>
            <a:ext cx="2276333" cy="1043840"/>
            <a:chOff x="0" y="0"/>
            <a:chExt cx="3035110" cy="1391786"/>
          </a:xfrm>
        </p:grpSpPr>
        <p:sp>
          <p:nvSpPr>
            <p:cNvPr id="59" name="Freeform 59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61" name="TextBox 61"/>
            <p:cNvSpPr txBox="1"/>
            <p:nvPr/>
          </p:nvSpPr>
          <p:spPr>
            <a:xfrm>
              <a:off x="0" y="-19050"/>
              <a:ext cx="3035110" cy="1410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 spc="18">
                  <a:solidFill>
                    <a:srgbClr val="FEC200"/>
                  </a:solidFill>
                  <a:latin typeface="TT Rounds Condensed Bold"/>
                </a:rPr>
                <a:t>Carlos Orozco</a:t>
              </a:r>
            </a:p>
            <a:p>
              <a:pPr algn="ctr">
                <a:lnSpc>
                  <a:spcPts val="1860"/>
                </a:lnSpc>
              </a:pPr>
              <a:r>
                <a:rPr lang="en-US" sz="1550" spc="14">
                  <a:solidFill>
                    <a:srgbClr val="FFFFFF"/>
                  </a:solidFill>
                  <a:latin typeface="TT Rounds Condensed"/>
                </a:rPr>
                <a:t>Mgs, Maintenance </a:t>
              </a:r>
            </a:p>
            <a:p>
              <a:pPr algn="ctr">
                <a:lnSpc>
                  <a:spcPts val="1860"/>
                </a:lnSpc>
              </a:pPr>
              <a:r>
                <a:rPr lang="en-US" sz="1550" spc="14">
                  <a:solidFill>
                    <a:srgbClr val="FFFFFF"/>
                  </a:solidFill>
                  <a:latin typeface="TT Rounds Condensed"/>
                </a:rPr>
                <a:t>Planning I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6563427" y="5357014"/>
            <a:ext cx="2276333" cy="1043839"/>
            <a:chOff x="0" y="0"/>
            <a:chExt cx="3035110" cy="1391786"/>
          </a:xfrm>
        </p:grpSpPr>
        <p:sp>
          <p:nvSpPr>
            <p:cNvPr id="63" name="Freeform 63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19050"/>
              <a:ext cx="3035110" cy="1410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 spc="18">
                  <a:solidFill>
                    <a:srgbClr val="FEC200"/>
                  </a:solidFill>
                  <a:latin typeface="TT Rounds Condensed Bold"/>
                </a:rPr>
                <a:t>Lance Watkins</a:t>
              </a:r>
            </a:p>
            <a:p>
              <a:pPr algn="ctr">
                <a:lnSpc>
                  <a:spcPts val="1860"/>
                </a:lnSpc>
              </a:pPr>
              <a:r>
                <a:rPr lang="en-US" sz="1550" spc="14">
                  <a:solidFill>
                    <a:srgbClr val="FFFFFF"/>
                  </a:solidFill>
                  <a:latin typeface="TT Rounds Condensed"/>
                </a:rPr>
                <a:t>Mgr, Warehouse </a:t>
              </a:r>
            </a:p>
            <a:p>
              <a:pPr algn="ctr">
                <a:lnSpc>
                  <a:spcPts val="1860"/>
                </a:lnSpc>
              </a:pPr>
              <a:r>
                <a:rPr lang="en-US" sz="1550" spc="14">
                  <a:solidFill>
                    <a:srgbClr val="FFFFFF"/>
                  </a:solidFill>
                  <a:latin typeface="TT Rounds Condensed"/>
                </a:rPr>
                <a:t>Planning III</a:t>
              </a:r>
            </a:p>
          </p:txBody>
        </p:sp>
      </p:grpSp>
      <p:sp>
        <p:nvSpPr>
          <p:cNvPr id="66" name="AutoShape 66"/>
          <p:cNvSpPr/>
          <p:nvPr/>
        </p:nvSpPr>
        <p:spPr>
          <a:xfrm>
            <a:off x="10252168" y="5198566"/>
            <a:ext cx="0" cy="1404671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7" name="Group 67"/>
          <p:cNvGrpSpPr/>
          <p:nvPr/>
        </p:nvGrpSpPr>
        <p:grpSpPr>
          <a:xfrm>
            <a:off x="9183844" y="6559302"/>
            <a:ext cx="2276332" cy="1043839"/>
            <a:chOff x="0" y="0"/>
            <a:chExt cx="3035110" cy="1391786"/>
          </a:xfrm>
        </p:grpSpPr>
        <p:sp>
          <p:nvSpPr>
            <p:cNvPr id="68" name="Freeform 6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r>
                <a:rPr lang="en-US" sz="1749" spc="15">
                  <a:solidFill>
                    <a:srgbClr val="FEC200"/>
                  </a:solidFill>
                  <a:latin typeface="TT Rounds Condensed Bold"/>
                </a:rPr>
                <a:t>Randy Huckaba </a:t>
              </a:r>
            </a:p>
            <a:p>
              <a:pPr algn="ctr">
                <a:lnSpc>
                  <a:spcPts val="2099"/>
                </a:lnSpc>
              </a:pPr>
              <a:r>
                <a:rPr lang="en-US" sz="1749" spc="16">
                  <a:solidFill>
                    <a:srgbClr val="FFFFFF"/>
                  </a:solidFill>
                  <a:latin typeface="TT Rounds Condensed"/>
                </a:rPr>
                <a:t>Mgr, Facilities Maintenance I 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9183844" y="4154727"/>
            <a:ext cx="2276332" cy="1043840"/>
            <a:chOff x="0" y="0"/>
            <a:chExt cx="3035110" cy="1391786"/>
          </a:xfrm>
        </p:grpSpPr>
        <p:sp>
          <p:nvSpPr>
            <p:cNvPr id="72" name="Freeform 72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74" name="TextBox 74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340"/>
                </a:lnSpc>
              </a:pPr>
              <a:r>
                <a:rPr lang="en-US" sz="1950" spc="18">
                  <a:solidFill>
                    <a:srgbClr val="FEC200"/>
                  </a:solidFill>
                  <a:latin typeface="TT Rounds Condensed Bold"/>
                </a:rPr>
                <a:t>Chris Turnage 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Mgr, Housekeeping I </a:t>
              </a:r>
            </a:p>
            <a:p>
              <a:pPr algn="ctr">
                <a:lnSpc>
                  <a:spcPts val="1980"/>
                </a:lnSpc>
              </a:pPr>
              <a:endParaRPr lang="en-US" sz="1650" spc="15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9152102" y="5357014"/>
            <a:ext cx="2276332" cy="1043839"/>
            <a:chOff x="0" y="0"/>
            <a:chExt cx="3035110" cy="1391786"/>
          </a:xfrm>
        </p:grpSpPr>
        <p:sp>
          <p:nvSpPr>
            <p:cNvPr id="76" name="Freeform 76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7" name="Freeform 77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78" name="TextBox 78"/>
            <p:cNvSpPr txBox="1"/>
            <p:nvPr/>
          </p:nvSpPr>
          <p:spPr>
            <a:xfrm>
              <a:off x="0" y="-19050"/>
              <a:ext cx="3035110" cy="1410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r>
                <a:rPr lang="en-US" sz="2000" spc="18">
                  <a:solidFill>
                    <a:srgbClr val="FEC200"/>
                  </a:solidFill>
                  <a:latin typeface="TT Rounds Condensed Bold"/>
                </a:rPr>
                <a:t>Tianna Campbell</a:t>
              </a:r>
            </a:p>
            <a:p>
              <a:pPr algn="ctr">
                <a:lnSpc>
                  <a:spcPts val="1860"/>
                </a:lnSpc>
              </a:pPr>
              <a:r>
                <a:rPr lang="en-US" sz="1550" spc="14">
                  <a:solidFill>
                    <a:srgbClr val="FFFFFF"/>
                  </a:solidFill>
                  <a:latin typeface="TT Rounds Condensed"/>
                </a:rPr>
                <a:t>Mgr, Facilites Maintenance I</a:t>
              </a:r>
            </a:p>
          </p:txBody>
        </p:sp>
      </p:grpSp>
      <p:sp>
        <p:nvSpPr>
          <p:cNvPr id="79" name="AutoShape 79"/>
          <p:cNvSpPr/>
          <p:nvPr/>
        </p:nvSpPr>
        <p:spPr>
          <a:xfrm>
            <a:off x="12845705" y="5198566"/>
            <a:ext cx="0" cy="1404671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0" name="Group 80"/>
          <p:cNvGrpSpPr/>
          <p:nvPr/>
        </p:nvGrpSpPr>
        <p:grpSpPr>
          <a:xfrm>
            <a:off x="11745639" y="6559302"/>
            <a:ext cx="2276333" cy="1043839"/>
            <a:chOff x="0" y="0"/>
            <a:chExt cx="3035110" cy="1391786"/>
          </a:xfrm>
        </p:grpSpPr>
        <p:sp>
          <p:nvSpPr>
            <p:cNvPr id="81" name="Freeform 81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83" name="TextBox 83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0"/>
                </a:lnSpc>
              </a:pPr>
              <a:r>
                <a:rPr lang="en-US" sz="1900" spc="17">
                  <a:solidFill>
                    <a:srgbClr val="FEC200"/>
                  </a:solidFill>
                  <a:latin typeface="TT Rounds Condensed Bold"/>
                </a:rPr>
                <a:t>Michael Cecere</a:t>
              </a:r>
            </a:p>
            <a:p>
              <a:pPr algn="ctr">
                <a:lnSpc>
                  <a:spcPts val="1740"/>
                </a:lnSpc>
              </a:pPr>
              <a:r>
                <a:rPr lang="en-US" sz="1450" spc="13">
                  <a:solidFill>
                    <a:srgbClr val="FFFFFF"/>
                  </a:solidFill>
                  <a:latin typeface="TT Rounds Condensed"/>
                </a:rPr>
                <a:t>Sr. Mgr, Facilities Maintenance 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1745639" y="4154727"/>
            <a:ext cx="2276333" cy="1101947"/>
            <a:chOff x="0" y="0"/>
            <a:chExt cx="3035110" cy="1469263"/>
          </a:xfrm>
        </p:grpSpPr>
        <p:sp>
          <p:nvSpPr>
            <p:cNvPr id="85" name="Freeform 85"/>
            <p:cNvSpPr/>
            <p:nvPr/>
          </p:nvSpPr>
          <p:spPr>
            <a:xfrm>
              <a:off x="31750" y="33517"/>
              <a:ext cx="2971546" cy="1402236"/>
            </a:xfrm>
            <a:custGeom>
              <a:avLst/>
              <a:gdLst/>
              <a:ahLst/>
              <a:cxnLst/>
              <a:rect l="l" t="t" r="r" b="b"/>
              <a:pathLst>
                <a:path w="2971546" h="1402236">
                  <a:moveTo>
                    <a:pt x="0" y="233684"/>
                  </a:moveTo>
                  <a:cubicBezTo>
                    <a:pt x="0" y="104575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104575"/>
                    <a:pt x="2971546" y="233684"/>
                  </a:cubicBezTo>
                  <a:lnTo>
                    <a:pt x="2971546" y="1168552"/>
                  </a:lnTo>
                  <a:cubicBezTo>
                    <a:pt x="2971546" y="1297662"/>
                    <a:pt x="2869819" y="1402236"/>
                    <a:pt x="2744470" y="1402236"/>
                  </a:cubicBezTo>
                  <a:lnTo>
                    <a:pt x="227076" y="1402236"/>
                  </a:lnTo>
                  <a:cubicBezTo>
                    <a:pt x="101600" y="1402236"/>
                    <a:pt x="0" y="1297662"/>
                    <a:pt x="0" y="116855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0"/>
              <a:ext cx="3035046" cy="1469270"/>
            </a:xfrm>
            <a:custGeom>
              <a:avLst/>
              <a:gdLst/>
              <a:ahLst/>
              <a:cxnLst/>
              <a:rect l="l" t="t" r="r" b="b"/>
              <a:pathLst>
                <a:path w="3035046" h="1469270">
                  <a:moveTo>
                    <a:pt x="0" y="267201"/>
                  </a:moveTo>
                  <a:cubicBezTo>
                    <a:pt x="0" y="118786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3517"/>
                  </a:lnTo>
                  <a:lnTo>
                    <a:pt x="2776220" y="0"/>
                  </a:lnTo>
                  <a:cubicBezTo>
                    <a:pt x="2918460" y="0"/>
                    <a:pt x="3035046" y="118786"/>
                    <a:pt x="3035046" y="267201"/>
                  </a:cubicBezTo>
                  <a:lnTo>
                    <a:pt x="3003296" y="267201"/>
                  </a:lnTo>
                  <a:lnTo>
                    <a:pt x="3035046" y="267201"/>
                  </a:lnTo>
                  <a:lnTo>
                    <a:pt x="3035046" y="1202069"/>
                  </a:lnTo>
                  <a:lnTo>
                    <a:pt x="3003296" y="1202069"/>
                  </a:lnTo>
                  <a:lnTo>
                    <a:pt x="3035046" y="1202069"/>
                  </a:lnTo>
                  <a:cubicBezTo>
                    <a:pt x="3035046" y="1350485"/>
                    <a:pt x="2918333" y="1469270"/>
                    <a:pt x="2776220" y="1469270"/>
                  </a:cubicBezTo>
                  <a:lnTo>
                    <a:pt x="2776220" y="1435753"/>
                  </a:lnTo>
                  <a:lnTo>
                    <a:pt x="2776220" y="1469270"/>
                  </a:lnTo>
                  <a:lnTo>
                    <a:pt x="258826" y="1469270"/>
                  </a:lnTo>
                  <a:lnTo>
                    <a:pt x="258826" y="1435753"/>
                  </a:lnTo>
                  <a:lnTo>
                    <a:pt x="258826" y="1469270"/>
                  </a:lnTo>
                  <a:cubicBezTo>
                    <a:pt x="116713" y="1469270"/>
                    <a:pt x="0" y="1350485"/>
                    <a:pt x="0" y="1202069"/>
                  </a:cubicBezTo>
                  <a:lnTo>
                    <a:pt x="0" y="267201"/>
                  </a:lnTo>
                  <a:lnTo>
                    <a:pt x="31750" y="267201"/>
                  </a:lnTo>
                  <a:lnTo>
                    <a:pt x="0" y="267201"/>
                  </a:lnTo>
                  <a:moveTo>
                    <a:pt x="63500" y="267201"/>
                  </a:moveTo>
                  <a:lnTo>
                    <a:pt x="63500" y="1202069"/>
                  </a:lnTo>
                  <a:lnTo>
                    <a:pt x="31750" y="1202069"/>
                  </a:lnTo>
                  <a:lnTo>
                    <a:pt x="63500" y="1202069"/>
                  </a:lnTo>
                  <a:cubicBezTo>
                    <a:pt x="63500" y="1311873"/>
                    <a:pt x="150241" y="1402236"/>
                    <a:pt x="258826" y="1402236"/>
                  </a:cubicBezTo>
                  <a:lnTo>
                    <a:pt x="2776220" y="1402236"/>
                  </a:lnTo>
                  <a:cubicBezTo>
                    <a:pt x="2884932" y="1402236"/>
                    <a:pt x="2971546" y="1311739"/>
                    <a:pt x="2971546" y="1202069"/>
                  </a:cubicBezTo>
                  <a:lnTo>
                    <a:pt x="2971546" y="267201"/>
                  </a:lnTo>
                  <a:cubicBezTo>
                    <a:pt x="2971673" y="157532"/>
                    <a:pt x="2884932" y="67035"/>
                    <a:pt x="2776220" y="67035"/>
                  </a:cubicBezTo>
                  <a:lnTo>
                    <a:pt x="258826" y="67035"/>
                  </a:lnTo>
                  <a:lnTo>
                    <a:pt x="258826" y="33517"/>
                  </a:lnTo>
                  <a:lnTo>
                    <a:pt x="258826" y="67035"/>
                  </a:lnTo>
                  <a:cubicBezTo>
                    <a:pt x="150241" y="67035"/>
                    <a:pt x="63500" y="157532"/>
                    <a:pt x="63500" y="26720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87" name="TextBox 87"/>
            <p:cNvSpPr txBox="1"/>
            <p:nvPr/>
          </p:nvSpPr>
          <p:spPr>
            <a:xfrm>
              <a:off x="0" y="0"/>
              <a:ext cx="3035110" cy="1469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040"/>
                </a:lnSpc>
              </a:pPr>
              <a:r>
                <a:rPr lang="en-US" sz="1700" spc="15">
                  <a:solidFill>
                    <a:srgbClr val="FEC200"/>
                  </a:solidFill>
                  <a:latin typeface="Gotham Bold"/>
                </a:rPr>
                <a:t>Jason Soler</a:t>
              </a:r>
            </a:p>
            <a:p>
              <a:pPr algn="ctr">
                <a:lnSpc>
                  <a:spcPts val="1500"/>
                </a:lnSpc>
              </a:pPr>
              <a:r>
                <a:rPr lang="en-US" sz="1250" spc="11">
                  <a:solidFill>
                    <a:srgbClr val="FFFFFF"/>
                  </a:solidFill>
                  <a:latin typeface="Gotham"/>
                </a:rPr>
                <a:t>Custodial Program Mgr</a:t>
              </a:r>
            </a:p>
            <a:p>
              <a:pPr algn="ctr">
                <a:lnSpc>
                  <a:spcPts val="1980"/>
                </a:lnSpc>
              </a:pPr>
              <a:endParaRPr lang="en-US" sz="1250" spc="11">
                <a:solidFill>
                  <a:srgbClr val="FFFFFF"/>
                </a:solidFill>
                <a:latin typeface="Gotham"/>
              </a:endParaRPr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11713596" y="5409074"/>
            <a:ext cx="2276333" cy="1043839"/>
            <a:chOff x="0" y="0"/>
            <a:chExt cx="3035110" cy="1391786"/>
          </a:xfrm>
        </p:grpSpPr>
        <p:sp>
          <p:nvSpPr>
            <p:cNvPr id="89" name="Freeform 89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0" name="Freeform 90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91" name="TextBox 91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80"/>
                </a:lnSpc>
              </a:pPr>
              <a:r>
                <a:rPr lang="en-US" sz="1900" spc="17">
                  <a:solidFill>
                    <a:srgbClr val="FEC200"/>
                  </a:solidFill>
                  <a:latin typeface="TT Rounds Condensed Bold"/>
                </a:rPr>
                <a:t>Lisa Ramsey</a:t>
              </a:r>
            </a:p>
            <a:p>
              <a:pPr algn="ctr">
                <a:lnSpc>
                  <a:spcPts val="1920"/>
                </a:lnSpc>
              </a:pPr>
              <a:r>
                <a:rPr lang="en-US" sz="1600" spc="14">
                  <a:solidFill>
                    <a:srgbClr val="FFFFFF"/>
                  </a:solidFill>
                  <a:latin typeface="TT Rounds Condensed"/>
                </a:rPr>
                <a:t>Zone Mgr, Recycling Services </a:t>
              </a:r>
            </a:p>
          </p:txBody>
        </p:sp>
      </p:grpSp>
      <p:sp>
        <p:nvSpPr>
          <p:cNvPr id="92" name="AutoShape 92"/>
          <p:cNvSpPr/>
          <p:nvPr/>
        </p:nvSpPr>
        <p:spPr>
          <a:xfrm>
            <a:off x="15413257" y="4236778"/>
            <a:ext cx="0" cy="1404671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3" name="Group 93"/>
          <p:cNvGrpSpPr/>
          <p:nvPr/>
        </p:nvGrpSpPr>
        <p:grpSpPr>
          <a:xfrm>
            <a:off x="14275090" y="4535376"/>
            <a:ext cx="2276333" cy="1216247"/>
            <a:chOff x="0" y="0"/>
            <a:chExt cx="3035110" cy="1621663"/>
          </a:xfrm>
        </p:grpSpPr>
        <p:sp>
          <p:nvSpPr>
            <p:cNvPr id="94" name="Freeform 94"/>
            <p:cNvSpPr/>
            <p:nvPr/>
          </p:nvSpPr>
          <p:spPr>
            <a:xfrm>
              <a:off x="31750" y="36994"/>
              <a:ext cx="2971546" cy="1547683"/>
            </a:xfrm>
            <a:custGeom>
              <a:avLst/>
              <a:gdLst/>
              <a:ahLst/>
              <a:cxnLst/>
              <a:rect l="l" t="t" r="r" b="b"/>
              <a:pathLst>
                <a:path w="2971546" h="1547683">
                  <a:moveTo>
                    <a:pt x="0" y="257923"/>
                  </a:moveTo>
                  <a:cubicBezTo>
                    <a:pt x="0" y="115421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115421"/>
                    <a:pt x="2971546" y="257923"/>
                  </a:cubicBezTo>
                  <a:lnTo>
                    <a:pt x="2971546" y="1289761"/>
                  </a:lnTo>
                  <a:cubicBezTo>
                    <a:pt x="2971546" y="1432262"/>
                    <a:pt x="2869819" y="1547683"/>
                    <a:pt x="2744470" y="1547683"/>
                  </a:cubicBezTo>
                  <a:lnTo>
                    <a:pt x="227076" y="1547683"/>
                  </a:lnTo>
                  <a:cubicBezTo>
                    <a:pt x="101600" y="1547683"/>
                    <a:pt x="0" y="1432262"/>
                    <a:pt x="0" y="1289761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5" name="Freeform 95"/>
            <p:cNvSpPr/>
            <p:nvPr/>
          </p:nvSpPr>
          <p:spPr>
            <a:xfrm>
              <a:off x="0" y="0"/>
              <a:ext cx="3035046" cy="1621670"/>
            </a:xfrm>
            <a:custGeom>
              <a:avLst/>
              <a:gdLst/>
              <a:ahLst/>
              <a:cxnLst/>
              <a:rect l="l" t="t" r="r" b="b"/>
              <a:pathLst>
                <a:path w="3035046" h="1621670">
                  <a:moveTo>
                    <a:pt x="0" y="294917"/>
                  </a:moveTo>
                  <a:cubicBezTo>
                    <a:pt x="0" y="131107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6994"/>
                  </a:lnTo>
                  <a:lnTo>
                    <a:pt x="2776220" y="0"/>
                  </a:lnTo>
                  <a:cubicBezTo>
                    <a:pt x="2918460" y="0"/>
                    <a:pt x="3035046" y="131107"/>
                    <a:pt x="3035046" y="294917"/>
                  </a:cubicBezTo>
                  <a:lnTo>
                    <a:pt x="3003296" y="294917"/>
                  </a:lnTo>
                  <a:lnTo>
                    <a:pt x="3035046" y="294917"/>
                  </a:lnTo>
                  <a:lnTo>
                    <a:pt x="3035046" y="1326755"/>
                  </a:lnTo>
                  <a:lnTo>
                    <a:pt x="3003296" y="1326755"/>
                  </a:lnTo>
                  <a:lnTo>
                    <a:pt x="3035046" y="1326755"/>
                  </a:lnTo>
                  <a:cubicBezTo>
                    <a:pt x="3035046" y="1490564"/>
                    <a:pt x="2918333" y="1621670"/>
                    <a:pt x="2776220" y="1621670"/>
                  </a:cubicBezTo>
                  <a:lnTo>
                    <a:pt x="2776220" y="1584677"/>
                  </a:lnTo>
                  <a:lnTo>
                    <a:pt x="2776220" y="1621670"/>
                  </a:lnTo>
                  <a:lnTo>
                    <a:pt x="258826" y="1621670"/>
                  </a:lnTo>
                  <a:lnTo>
                    <a:pt x="258826" y="1584677"/>
                  </a:lnTo>
                  <a:lnTo>
                    <a:pt x="258826" y="1621670"/>
                  </a:lnTo>
                  <a:cubicBezTo>
                    <a:pt x="116713" y="1621670"/>
                    <a:pt x="0" y="1490564"/>
                    <a:pt x="0" y="1326755"/>
                  </a:cubicBezTo>
                  <a:lnTo>
                    <a:pt x="0" y="294917"/>
                  </a:lnTo>
                  <a:lnTo>
                    <a:pt x="31750" y="294917"/>
                  </a:lnTo>
                  <a:lnTo>
                    <a:pt x="0" y="294917"/>
                  </a:lnTo>
                  <a:moveTo>
                    <a:pt x="63500" y="294917"/>
                  </a:moveTo>
                  <a:lnTo>
                    <a:pt x="63500" y="1326755"/>
                  </a:lnTo>
                  <a:lnTo>
                    <a:pt x="31750" y="1326755"/>
                  </a:lnTo>
                  <a:lnTo>
                    <a:pt x="63500" y="1326755"/>
                  </a:lnTo>
                  <a:cubicBezTo>
                    <a:pt x="63500" y="1447947"/>
                    <a:pt x="150241" y="1547683"/>
                    <a:pt x="258826" y="1547683"/>
                  </a:cubicBezTo>
                  <a:lnTo>
                    <a:pt x="2776220" y="1547683"/>
                  </a:lnTo>
                  <a:cubicBezTo>
                    <a:pt x="2884932" y="1547683"/>
                    <a:pt x="2971546" y="1447799"/>
                    <a:pt x="2971546" y="1326755"/>
                  </a:cubicBezTo>
                  <a:lnTo>
                    <a:pt x="2971546" y="294917"/>
                  </a:lnTo>
                  <a:cubicBezTo>
                    <a:pt x="2971673" y="173872"/>
                    <a:pt x="2884932" y="73988"/>
                    <a:pt x="2776220" y="73988"/>
                  </a:cubicBezTo>
                  <a:lnTo>
                    <a:pt x="258826" y="73988"/>
                  </a:lnTo>
                  <a:lnTo>
                    <a:pt x="258826" y="36994"/>
                  </a:lnTo>
                  <a:lnTo>
                    <a:pt x="258826" y="73988"/>
                  </a:lnTo>
                  <a:cubicBezTo>
                    <a:pt x="150241" y="73988"/>
                    <a:pt x="63500" y="173872"/>
                    <a:pt x="63500" y="294917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96" name="TextBox 96"/>
            <p:cNvSpPr txBox="1"/>
            <p:nvPr/>
          </p:nvSpPr>
          <p:spPr>
            <a:xfrm>
              <a:off x="0" y="0"/>
              <a:ext cx="3035110" cy="162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Vivian Garzon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Production Mgr</a:t>
              </a:r>
            </a:p>
            <a:p>
              <a:pPr algn="ctr">
                <a:lnSpc>
                  <a:spcPts val="1980"/>
                </a:lnSpc>
              </a:pPr>
              <a:endParaRPr lang="en-US" sz="1650" spc="15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6620740" y="7822014"/>
            <a:ext cx="2276333" cy="1043839"/>
            <a:chOff x="0" y="0"/>
            <a:chExt cx="3035110" cy="1391786"/>
          </a:xfrm>
        </p:grpSpPr>
        <p:sp>
          <p:nvSpPr>
            <p:cNvPr id="98" name="Freeform 9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9" name="Freeform 9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00" name="TextBox 100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0"/>
                </a:lnSpc>
              </a:pPr>
              <a:r>
                <a:rPr lang="en-US" sz="1850" spc="17">
                  <a:solidFill>
                    <a:srgbClr val="FEC200"/>
                  </a:solidFill>
                  <a:latin typeface="TT Rounds Condensed Bold"/>
                </a:rPr>
                <a:t>William Smith</a:t>
              </a:r>
            </a:p>
            <a:p>
              <a:pPr algn="ctr">
                <a:lnSpc>
                  <a:spcPts val="1860"/>
                </a:lnSpc>
              </a:pPr>
              <a:r>
                <a:rPr lang="en-US" sz="1550" spc="14">
                  <a:solidFill>
                    <a:srgbClr val="FFFFFF"/>
                  </a:solidFill>
                  <a:latin typeface="TT Rounds Condensed"/>
                </a:rPr>
                <a:t>Mgr, Asset Management </a:t>
              </a:r>
            </a:p>
          </p:txBody>
        </p:sp>
      </p:grpSp>
      <p:sp>
        <p:nvSpPr>
          <p:cNvPr id="101" name="TextBox 101"/>
          <p:cNvSpPr txBox="1"/>
          <p:nvPr/>
        </p:nvSpPr>
        <p:spPr>
          <a:xfrm>
            <a:off x="1085850" y="9639213"/>
            <a:ext cx="3079131" cy="16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"/>
              </a:lnSpc>
            </a:pPr>
            <a:r>
              <a:rPr lang="en-US" sz="1000">
                <a:solidFill>
                  <a:srgbClr val="787878"/>
                </a:solidFill>
                <a:latin typeface="Gotham"/>
              </a:rPr>
              <a:t>University of Central Florida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180464" y="1183664"/>
            <a:ext cx="4343078" cy="522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0"/>
              </a:lnSpc>
            </a:pPr>
            <a:r>
              <a:rPr lang="en-US" sz="5400" spc="33" dirty="0">
                <a:solidFill>
                  <a:srgbClr val="000000"/>
                </a:solidFill>
                <a:latin typeface="Gotham Bold"/>
              </a:rPr>
              <a:t>FO Team</a:t>
            </a:r>
          </a:p>
        </p:txBody>
      </p:sp>
      <p:sp>
        <p:nvSpPr>
          <p:cNvPr id="104" name="AutoShape 104"/>
          <p:cNvSpPr/>
          <p:nvPr/>
        </p:nvSpPr>
        <p:spPr>
          <a:xfrm>
            <a:off x="9221944" y="1368274"/>
            <a:ext cx="0" cy="1404671"/>
          </a:xfrm>
          <a:prstGeom prst="line">
            <a:avLst/>
          </a:prstGeom>
          <a:ln w="762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5" name="Group 103">
            <a:extLst>
              <a:ext uri="{FF2B5EF4-FFF2-40B4-BE49-F238E27FC236}">
                <a16:creationId xmlns:a16="http://schemas.microsoft.com/office/drawing/2014/main" id="{CFEF2734-9FAA-4F86-9960-0E5CDDF129B8}"/>
              </a:ext>
            </a:extLst>
          </p:cNvPr>
          <p:cNvGrpSpPr/>
          <p:nvPr/>
        </p:nvGrpSpPr>
        <p:grpSpPr>
          <a:xfrm>
            <a:off x="1180464" y="1914036"/>
            <a:ext cx="828417" cy="75501"/>
            <a:chOff x="0" y="0"/>
            <a:chExt cx="1104556" cy="100668"/>
          </a:xfrm>
        </p:grpSpPr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9029F634-E72B-49E3-84BB-A50FFB4396FE}"/>
                </a:ext>
              </a:extLst>
            </p:cNvPr>
            <p:cNvSpPr/>
            <p:nvPr/>
          </p:nvSpPr>
          <p:spPr>
            <a:xfrm>
              <a:off x="0" y="0"/>
              <a:ext cx="1104519" cy="100711"/>
            </a:xfrm>
            <a:custGeom>
              <a:avLst/>
              <a:gdLst/>
              <a:ahLst/>
              <a:cxnLst/>
              <a:rect l="l" t="t" r="r" b="b"/>
              <a:pathLst>
                <a:path w="1104519" h="100711">
                  <a:moveTo>
                    <a:pt x="0" y="0"/>
                  </a:moveTo>
                  <a:lnTo>
                    <a:pt x="1104519" y="0"/>
                  </a:lnTo>
                  <a:lnTo>
                    <a:pt x="1104519" y="100711"/>
                  </a:lnTo>
                  <a:lnTo>
                    <a:pt x="0" y="100711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107" name="Group 15">
            <a:extLst>
              <a:ext uri="{FF2B5EF4-FFF2-40B4-BE49-F238E27FC236}">
                <a16:creationId xmlns:a16="http://schemas.microsoft.com/office/drawing/2014/main" id="{8CFF6A6E-FDF4-4280-948A-A6BC407EF633}"/>
              </a:ext>
            </a:extLst>
          </p:cNvPr>
          <p:cNvGrpSpPr/>
          <p:nvPr/>
        </p:nvGrpSpPr>
        <p:grpSpPr>
          <a:xfrm>
            <a:off x="1454516" y="2972648"/>
            <a:ext cx="2276333" cy="1043839"/>
            <a:chOff x="0" y="0"/>
            <a:chExt cx="3035110" cy="1391786"/>
          </a:xfrm>
        </p:grpSpPr>
        <p:sp>
          <p:nvSpPr>
            <p:cNvPr id="108" name="Freeform 16">
              <a:extLst>
                <a:ext uri="{FF2B5EF4-FFF2-40B4-BE49-F238E27FC236}">
                  <a16:creationId xmlns:a16="http://schemas.microsoft.com/office/drawing/2014/main" id="{DBE079DB-8227-492F-8DE0-B06DF68C0F0D}"/>
                </a:ext>
              </a:extLst>
            </p:cNvPr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9" name="Freeform 17">
              <a:extLst>
                <a:ext uri="{FF2B5EF4-FFF2-40B4-BE49-F238E27FC236}">
                  <a16:creationId xmlns:a16="http://schemas.microsoft.com/office/drawing/2014/main" id="{F9D2FA01-069E-4794-9668-DB1EB2A62D68}"/>
                </a:ext>
              </a:extLst>
            </p:cNvPr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10" name="TextBox 18">
              <a:extLst>
                <a:ext uri="{FF2B5EF4-FFF2-40B4-BE49-F238E27FC236}">
                  <a16:creationId xmlns:a16="http://schemas.microsoft.com/office/drawing/2014/main" id="{C50073BF-4AC2-4A86-91C1-D3607564780C}"/>
                </a:ext>
              </a:extLst>
            </p:cNvPr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99"/>
                </a:lnSpc>
              </a:pPr>
              <a:r>
                <a:rPr lang="en-US" sz="1749" spc="16" dirty="0">
                  <a:solidFill>
                    <a:srgbClr val="FEC200"/>
                  </a:solidFill>
                  <a:latin typeface="TT Rounds Condensed Bold"/>
                </a:rPr>
                <a:t>Travis Simmons</a:t>
              </a:r>
            </a:p>
            <a:p>
              <a:pPr algn="ctr">
                <a:lnSpc>
                  <a:spcPts val="2099"/>
                </a:lnSpc>
              </a:pPr>
              <a:r>
                <a:rPr lang="en-US" sz="1749" spc="16" dirty="0">
                  <a:solidFill>
                    <a:srgbClr val="FFFFFF"/>
                  </a:solidFill>
                  <a:latin typeface="TT Rounds Condensed"/>
                </a:rPr>
                <a:t>Dir, Landscape &amp; Natural Resources</a:t>
              </a:r>
            </a:p>
          </p:txBody>
        </p:sp>
      </p:grpSp>
      <p:sp>
        <p:nvSpPr>
          <p:cNvPr id="111" name="TextBox 6">
            <a:extLst>
              <a:ext uri="{FF2B5EF4-FFF2-40B4-BE49-F238E27FC236}">
                <a16:creationId xmlns:a16="http://schemas.microsoft.com/office/drawing/2014/main" id="{0912F51E-0B0D-462F-96FB-D82DCFB800D2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14285" y="1086354"/>
            <a:ext cx="18283428" cy="7647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6024"/>
              </a:lnSpc>
            </a:pPr>
            <a:r>
              <a:rPr lang="en-US" sz="4782" b="1" dirty="0">
                <a:latin typeface="Gotham Bold" panose="020B0604020202020204" charset="0"/>
                <a:ea typeface="Montserrat" pitchFamily="34" charset="-122"/>
                <a:cs typeface="Gotham Bold" panose="020B0604020202020204" charset="0"/>
              </a:rPr>
              <a:t>Landscape and Natural Resources </a:t>
            </a:r>
            <a:endParaRPr lang="en-US" sz="2700" dirty="0">
              <a:latin typeface="Gotham Bold" panose="020B0604020202020204" charset="0"/>
              <a:cs typeface="Gotham Bold" panose="020B0604020202020204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-38278" y="1874389"/>
            <a:ext cx="18283428" cy="76478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6024"/>
              </a:lnSpc>
              <a:spcBef>
                <a:spcPts val="684"/>
              </a:spcBef>
            </a:pPr>
            <a:r>
              <a:rPr lang="en-US" sz="4782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Contractor Work Needed</a:t>
            </a:r>
            <a:endParaRPr lang="en-US" sz="2700" dirty="0">
              <a:latin typeface="Gotham" panose="020B0604020202020204" charset="0"/>
              <a:cs typeface="Gotham" panose="020B0604020202020204" charset="0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197" y="4081982"/>
            <a:ext cx="2571107" cy="1720515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585641" y="6097220"/>
            <a:ext cx="2828219" cy="13471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3539"/>
              </a:lnSpc>
            </a:pPr>
            <a:r>
              <a:rPr lang="en-US" sz="2808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Landscape Install &amp; Design</a:t>
            </a:r>
            <a:endParaRPr lang="en-US" sz="2700" dirty="0">
              <a:latin typeface="Gotham" panose="020B0604020202020204" charset="0"/>
              <a:cs typeface="Gotham" panose="020B0604020202020204" charset="0"/>
            </a:endParaRPr>
          </a:p>
        </p:txBody>
      </p:sp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70983" y="4068064"/>
            <a:ext cx="2571107" cy="1748354"/>
          </a:xfrm>
          <a:prstGeom prst="rect">
            <a:avLst/>
          </a:prstGeom>
        </p:spPr>
      </p:pic>
      <p:sp>
        <p:nvSpPr>
          <p:cNvPr id="7" name="Object 6"/>
          <p:cNvSpPr/>
          <p:nvPr/>
        </p:nvSpPr>
        <p:spPr>
          <a:xfrm>
            <a:off x="3442427" y="6097220"/>
            <a:ext cx="2699663" cy="8981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3539"/>
              </a:lnSpc>
            </a:pPr>
            <a:r>
              <a:rPr lang="en-US" sz="2808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Stump Grinding</a:t>
            </a:r>
            <a:endParaRPr lang="en-US" sz="2700" dirty="0">
              <a:latin typeface="Gotham" panose="020B0604020202020204" charset="0"/>
              <a:cs typeface="Gotham" panose="020B0604020202020204" charset="0"/>
            </a:endParaRPr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5"/>
          <a:srcRect l="-5453" t="-5453" r="-5453" b="-5453"/>
          <a:stretch/>
        </p:blipFill>
        <p:spPr>
          <a:xfrm>
            <a:off x="6427768" y="3978074"/>
            <a:ext cx="2571107" cy="1928331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6275217" y="6097220"/>
            <a:ext cx="2828219" cy="8981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3539"/>
              </a:lnSpc>
            </a:pPr>
            <a:r>
              <a:rPr lang="en-US" sz="2808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Tree Pruning &amp; Removal</a:t>
            </a:r>
            <a:endParaRPr lang="en-US" sz="2700" dirty="0">
              <a:latin typeface="Gotham" panose="020B0604020202020204" charset="0"/>
              <a:cs typeface="Gotham" panose="020B0604020202020204" charset="0"/>
            </a:endParaRPr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6"/>
          <a:srcRect l="-8140" t="-8140" r="-8140" b="-8140"/>
          <a:stretch/>
        </p:blipFill>
        <p:spPr>
          <a:xfrm>
            <a:off x="9284554" y="3978074"/>
            <a:ext cx="2571107" cy="1928331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9155999" y="6097220"/>
            <a:ext cx="2828219" cy="4490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3539"/>
              </a:lnSpc>
            </a:pPr>
            <a:r>
              <a:rPr lang="en-US" sz="2808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Hardscape</a:t>
            </a:r>
            <a:endParaRPr lang="en-US" sz="2700" dirty="0">
              <a:latin typeface="Gotham" panose="020B0604020202020204" charset="0"/>
              <a:cs typeface="Gotham" panose="020B0604020202020204" charset="0"/>
            </a:endParaRPr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41340" y="4085204"/>
            <a:ext cx="2571107" cy="1714071"/>
          </a:xfrm>
          <a:prstGeom prst="rect">
            <a:avLst/>
          </a:prstGeom>
        </p:spPr>
      </p:pic>
      <p:sp>
        <p:nvSpPr>
          <p:cNvPr id="13" name="Object 12"/>
          <p:cNvSpPr/>
          <p:nvPr/>
        </p:nvSpPr>
        <p:spPr>
          <a:xfrm>
            <a:off x="12012784" y="6097220"/>
            <a:ext cx="2828219" cy="8981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3539"/>
              </a:lnSpc>
            </a:pPr>
            <a:r>
              <a:rPr lang="en-US" sz="2808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Sidewalk &amp; paver repair</a:t>
            </a:r>
            <a:endParaRPr lang="en-US" sz="2700" dirty="0">
              <a:latin typeface="Gotham" panose="020B0604020202020204" charset="0"/>
              <a:cs typeface="Gotham" panose="020B0604020202020204" charset="0"/>
            </a:endParaRPr>
          </a:p>
        </p:txBody>
      </p:sp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8"/>
          <a:srcRect l="-5453" t="-5453" r="-5453" b="-5453"/>
          <a:stretch/>
        </p:blipFill>
        <p:spPr>
          <a:xfrm>
            <a:off x="14998126" y="3976819"/>
            <a:ext cx="2571107" cy="1930841"/>
          </a:xfrm>
          <a:prstGeom prst="rect">
            <a:avLst/>
          </a:prstGeom>
        </p:spPr>
      </p:pic>
      <p:sp>
        <p:nvSpPr>
          <p:cNvPr id="15" name="Object 14"/>
          <p:cNvSpPr/>
          <p:nvPr/>
        </p:nvSpPr>
        <p:spPr>
          <a:xfrm>
            <a:off x="14869570" y="6097220"/>
            <a:ext cx="2828219" cy="89810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3539"/>
              </a:lnSpc>
            </a:pPr>
            <a:r>
              <a:rPr lang="en-US" sz="2808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Irrigation Work</a:t>
            </a:r>
            <a:endParaRPr lang="en-US" sz="2700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0" y="8648701"/>
            <a:ext cx="18283428" cy="1635728"/>
          </a:xfrm>
          <a:prstGeom prst="rect">
            <a:avLst/>
          </a:prstGeom>
          <a:solidFill>
            <a:srgbClr val="F9C423"/>
          </a:solidFill>
        </p:spPr>
      </p:sp>
      <p:sp>
        <p:nvSpPr>
          <p:cNvPr id="17" name="Object 16"/>
          <p:cNvSpPr/>
          <p:nvPr/>
        </p:nvSpPr>
        <p:spPr>
          <a:xfrm>
            <a:off x="-142839" y="9257320"/>
            <a:ext cx="18569106" cy="4319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3402"/>
              </a:lnSpc>
            </a:pPr>
            <a:r>
              <a:rPr lang="en-US" sz="2700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Proper landscape maintenance keeps facilities looking tidy and prevents damage.</a:t>
            </a:r>
            <a:endParaRPr lang="en-US" sz="2700" dirty="0">
              <a:latin typeface="Gotham" panose="020B0604020202020204" charset="0"/>
              <a:cs typeface="Gotham" panose="020B06040202020202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6B3A20-B9BB-4479-9B42-27A6F23D2820}"/>
              </a:ext>
            </a:extLst>
          </p:cNvPr>
          <p:cNvSpPr txBox="1"/>
          <p:nvPr/>
        </p:nvSpPr>
        <p:spPr>
          <a:xfrm>
            <a:off x="1524000" y="1152747"/>
            <a:ext cx="14775398" cy="84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898"/>
              </a:lnSpc>
            </a:pPr>
            <a:r>
              <a:rPr lang="en-US" sz="5400" b="1" dirty="0">
                <a:latin typeface="Gotham Bold" panose="020B0604020202020204" charset="0"/>
                <a:cs typeface="Gotham Bold" panose="020B0604020202020204" charset="0"/>
              </a:rPr>
              <a:t>Housekeeping Contractor Work Needed</a:t>
            </a:r>
          </a:p>
        </p:txBody>
      </p:sp>
      <p:pic>
        <p:nvPicPr>
          <p:cNvPr id="5" name="Object 4" descr="preencoded.png">
            <a:extLst>
              <a:ext uri="{FF2B5EF4-FFF2-40B4-BE49-F238E27FC236}">
                <a16:creationId xmlns:a16="http://schemas.microsoft.com/office/drawing/2014/main" id="{1608616E-4724-4488-9330-5EA0D5014A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2" t="11750" r="6092" b="11750"/>
          <a:stretch/>
        </p:blipFill>
        <p:spPr>
          <a:xfrm>
            <a:off x="2895600" y="2622197"/>
            <a:ext cx="5427893" cy="3399575"/>
          </a:xfrm>
          <a:prstGeom prst="rect">
            <a:avLst/>
          </a:prstGeom>
        </p:spPr>
      </p:pic>
      <p:pic>
        <p:nvPicPr>
          <p:cNvPr id="6" name="Object 11" descr="preencoded.png">
            <a:extLst>
              <a:ext uri="{FF2B5EF4-FFF2-40B4-BE49-F238E27FC236}">
                <a16:creationId xmlns:a16="http://schemas.microsoft.com/office/drawing/2014/main" id="{EC081EB2-A107-4E9C-AE8D-1C93EE6AEF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2" t="8778" r="6092" b="8778"/>
          <a:stretch/>
        </p:blipFill>
        <p:spPr>
          <a:xfrm>
            <a:off x="9144000" y="2606732"/>
            <a:ext cx="5427893" cy="3399575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76DED413-B87C-45CE-B304-988EC0774C25}"/>
              </a:ext>
            </a:extLst>
          </p:cNvPr>
          <p:cNvSpPr/>
          <p:nvPr/>
        </p:nvSpPr>
        <p:spPr>
          <a:xfrm>
            <a:off x="2624204" y="6083963"/>
            <a:ext cx="5970683" cy="535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4220"/>
              </a:lnSpc>
            </a:pPr>
            <a:r>
              <a:rPr lang="en-US" sz="2800" b="1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Floor Care</a:t>
            </a:r>
            <a:endParaRPr lang="en-US" sz="2800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C1D4EC91-8CF5-47D6-98E6-41787AD33217}"/>
              </a:ext>
            </a:extLst>
          </p:cNvPr>
          <p:cNvSpPr/>
          <p:nvPr/>
        </p:nvSpPr>
        <p:spPr>
          <a:xfrm>
            <a:off x="9486912" y="6071171"/>
            <a:ext cx="5970683" cy="5354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lnSpc>
                <a:spcPts val="4220"/>
              </a:lnSpc>
            </a:pPr>
            <a:r>
              <a:rPr lang="en-US" sz="2800" b="1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Building Care</a:t>
            </a:r>
            <a:endParaRPr lang="en-US" sz="2800" dirty="0">
              <a:latin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C41D3AB-A0B6-4F1B-BD7F-1FE13F14BD1F}"/>
              </a:ext>
            </a:extLst>
          </p:cNvPr>
          <p:cNvSpPr/>
          <p:nvPr/>
        </p:nvSpPr>
        <p:spPr>
          <a:xfrm>
            <a:off x="2615892" y="6842675"/>
            <a:ext cx="5970683" cy="4241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spcBef>
                <a:spcPts val="264"/>
              </a:spcBef>
            </a:pPr>
            <a:r>
              <a:rPr lang="en-US" sz="2000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Restroom Restoration (grout color, etc.)</a:t>
            </a:r>
            <a:endParaRPr lang="en-US" sz="2000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36A4CC0-5DB3-4CFD-86AA-B7B7707F9457}"/>
              </a:ext>
            </a:extLst>
          </p:cNvPr>
          <p:cNvSpPr/>
          <p:nvPr/>
        </p:nvSpPr>
        <p:spPr>
          <a:xfrm>
            <a:off x="2624205" y="7398214"/>
            <a:ext cx="5970683" cy="42412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spcBef>
                <a:spcPts val="1601"/>
              </a:spcBef>
            </a:pPr>
            <a:r>
              <a:rPr lang="en-US" sz="2000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Aliphatic Urethane application</a:t>
            </a:r>
            <a:endParaRPr lang="en-US" sz="2000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CA149C68-8102-4C73-905E-201B194D1B98}"/>
              </a:ext>
            </a:extLst>
          </p:cNvPr>
          <p:cNvSpPr/>
          <p:nvPr/>
        </p:nvSpPr>
        <p:spPr>
          <a:xfrm>
            <a:off x="2624204" y="7953754"/>
            <a:ext cx="5970683" cy="2819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spcBef>
                <a:spcPts val="1601"/>
              </a:spcBef>
            </a:pPr>
            <a:r>
              <a:rPr lang="en-US" sz="2000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Implementation of color chips/seal</a:t>
            </a:r>
            <a:endParaRPr lang="en-US" sz="2000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C62497A8-E5AB-4B28-B773-1A044968DDE4}"/>
              </a:ext>
            </a:extLst>
          </p:cNvPr>
          <p:cNvSpPr/>
          <p:nvPr/>
        </p:nvSpPr>
        <p:spPr>
          <a:xfrm>
            <a:off x="2596842" y="8555631"/>
            <a:ext cx="5970683" cy="10555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spcBef>
                <a:spcPts val="1601"/>
              </a:spcBef>
            </a:pPr>
            <a:r>
              <a:rPr lang="en-US" sz="2000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Carpet Care (might be a need at Satellite locations)</a:t>
            </a:r>
            <a:endParaRPr lang="en-US" sz="2000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A3C84B3-51AF-44CE-A185-DCDC48BC7FBC}"/>
              </a:ext>
            </a:extLst>
          </p:cNvPr>
          <p:cNvSpPr/>
          <p:nvPr/>
        </p:nvSpPr>
        <p:spPr>
          <a:xfrm>
            <a:off x="9520928" y="6790858"/>
            <a:ext cx="5970683" cy="5277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spcBef>
                <a:spcPts val="264"/>
              </a:spcBef>
            </a:pPr>
            <a:r>
              <a:rPr lang="en-US" sz="2000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Soft washing of exterior</a:t>
            </a:r>
            <a:endParaRPr lang="en-US" sz="2000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5B166442-C04C-4227-936A-0474B7B2BFED}"/>
              </a:ext>
            </a:extLst>
          </p:cNvPr>
          <p:cNvSpPr/>
          <p:nvPr/>
        </p:nvSpPr>
        <p:spPr>
          <a:xfrm>
            <a:off x="9520928" y="7370031"/>
            <a:ext cx="5970683" cy="36119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spcBef>
                <a:spcPts val="1601"/>
              </a:spcBef>
            </a:pPr>
            <a:r>
              <a:rPr lang="en-US" sz="2000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Window Cleaning exterior, some interior</a:t>
            </a:r>
            <a:endParaRPr lang="en-US" sz="2000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EDC05B4-7C76-4C13-9A07-2AB78E8ACFA9}"/>
              </a:ext>
            </a:extLst>
          </p:cNvPr>
          <p:cNvSpPr/>
          <p:nvPr/>
        </p:nvSpPr>
        <p:spPr>
          <a:xfrm>
            <a:off x="9296400" y="8038560"/>
            <a:ext cx="5970683" cy="5277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defTabSz="1371600">
              <a:spcBef>
                <a:spcPts val="1601"/>
              </a:spcBef>
            </a:pPr>
            <a:r>
              <a:rPr lang="en-US" sz="2000" dirty="0">
                <a:latin typeface="Gotham" panose="020B0604020202020204" charset="0"/>
                <a:ea typeface="Montserrat" pitchFamily="34" charset="-122"/>
                <a:cs typeface="Gotham" panose="020B0604020202020204" charset="0"/>
              </a:rPr>
              <a:t>Interior High rafter cleaning</a:t>
            </a:r>
            <a:endParaRPr lang="en-US" sz="2000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8BD72E11-4764-4E27-B828-CB553C400D8A}"/>
              </a:ext>
            </a:extLst>
          </p:cNvPr>
          <p:cNvSpPr txBox="1"/>
          <p:nvPr/>
        </p:nvSpPr>
        <p:spPr>
          <a:xfrm>
            <a:off x="533400" y="9688983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4DAB56B3-7EEC-4AF8-A935-9951F4B25288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22</a:t>
            </a:r>
          </a:p>
        </p:txBody>
      </p:sp>
    </p:spTree>
    <p:extLst>
      <p:ext uri="{BB962C8B-B14F-4D97-AF65-F5344CB8AC3E}">
        <p14:creationId xmlns:p14="http://schemas.microsoft.com/office/powerpoint/2010/main" val="785606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348103" y="847825"/>
            <a:ext cx="1828342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8"/>
              </a:lnSpc>
            </a:pPr>
            <a:r>
              <a:rPr lang="en-US" sz="5499" b="1" dirty="0">
                <a:latin typeface="Gotham Bold" panose="020B0604020202020204" charset="0"/>
                <a:cs typeface="Gotham Bold" panose="020B0604020202020204" charset="0"/>
              </a:rPr>
              <a:t>Facilities Operations </a:t>
            </a:r>
            <a:r>
              <a:rPr lang="en-US" sz="6000" b="1" dirty="0">
                <a:solidFill>
                  <a:srgbClr val="000000"/>
                </a:solidFill>
                <a:latin typeface="Gotham Bold" panose="020B0604020202020204" charset="0"/>
                <a:cs typeface="Gotham Bold" panose="020B0604020202020204" charset="0"/>
              </a:rPr>
              <a:t>Maintenance</a:t>
            </a:r>
            <a:endParaRPr lang="en-US" sz="5499" b="1" dirty="0">
              <a:latin typeface="Gotham Bold" panose="020B0604020202020204" charset="0"/>
              <a:cs typeface="Gotham Bold" panose="020B0604020202020204" charset="0"/>
            </a:endParaRPr>
          </a:p>
        </p:txBody>
      </p:sp>
      <p:sp>
        <p:nvSpPr>
          <p:cNvPr id="3" name="Freeform 3" descr="preencoded.png"/>
          <p:cNvSpPr/>
          <p:nvPr/>
        </p:nvSpPr>
        <p:spPr>
          <a:xfrm>
            <a:off x="923434" y="2673662"/>
            <a:ext cx="657060" cy="428518"/>
          </a:xfrm>
          <a:custGeom>
            <a:avLst/>
            <a:gdLst/>
            <a:ahLst/>
            <a:cxnLst/>
            <a:rect l="l" t="t" r="r" b="b"/>
            <a:pathLst>
              <a:path w="657060" h="428518">
                <a:moveTo>
                  <a:pt x="0" y="0"/>
                </a:moveTo>
                <a:lnTo>
                  <a:pt x="657060" y="0"/>
                </a:lnTo>
                <a:lnTo>
                  <a:pt x="657060" y="428518"/>
                </a:lnTo>
                <a:lnTo>
                  <a:pt x="0" y="428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10" b="-111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28151" y="2782359"/>
            <a:ext cx="416376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sz="2400" b="1" dirty="0">
                <a:latin typeface="Gotham" panose="020B0604020202020204" charset="0"/>
                <a:cs typeface="Gotham" panose="020B0604020202020204" charset="0"/>
              </a:rPr>
              <a:t>Mechanical HVAC</a:t>
            </a:r>
          </a:p>
        </p:txBody>
      </p:sp>
      <p:sp>
        <p:nvSpPr>
          <p:cNvPr id="5" name="Freeform 5" descr="preencoded.png"/>
          <p:cNvSpPr/>
          <p:nvPr/>
        </p:nvSpPr>
        <p:spPr>
          <a:xfrm>
            <a:off x="914211" y="4042356"/>
            <a:ext cx="657060" cy="428519"/>
          </a:xfrm>
          <a:custGeom>
            <a:avLst/>
            <a:gdLst/>
            <a:ahLst/>
            <a:cxnLst/>
            <a:rect l="l" t="t" r="r" b="b"/>
            <a:pathLst>
              <a:path w="657060" h="428519">
                <a:moveTo>
                  <a:pt x="0" y="0"/>
                </a:moveTo>
                <a:lnTo>
                  <a:pt x="657060" y="0"/>
                </a:lnTo>
                <a:lnTo>
                  <a:pt x="657060" y="428518"/>
                </a:lnTo>
                <a:lnTo>
                  <a:pt x="0" y="428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10" b="-11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28151" y="4059900"/>
            <a:ext cx="416376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sz="2400" b="1" dirty="0">
                <a:latin typeface="Gotham"/>
                <a:cs typeface="Gotham"/>
              </a:rPr>
              <a:t>Fire Systems </a:t>
            </a:r>
          </a:p>
        </p:txBody>
      </p:sp>
      <p:sp>
        <p:nvSpPr>
          <p:cNvPr id="7" name="Freeform 7" descr="preencoded.png"/>
          <p:cNvSpPr/>
          <p:nvPr/>
        </p:nvSpPr>
        <p:spPr>
          <a:xfrm>
            <a:off x="913939" y="5453561"/>
            <a:ext cx="657060" cy="428518"/>
          </a:xfrm>
          <a:custGeom>
            <a:avLst/>
            <a:gdLst/>
            <a:ahLst/>
            <a:cxnLst/>
            <a:rect l="l" t="t" r="r" b="b"/>
            <a:pathLst>
              <a:path w="657060" h="428518">
                <a:moveTo>
                  <a:pt x="0" y="0"/>
                </a:moveTo>
                <a:lnTo>
                  <a:pt x="657060" y="0"/>
                </a:lnTo>
                <a:lnTo>
                  <a:pt x="657060" y="428518"/>
                </a:lnTo>
                <a:lnTo>
                  <a:pt x="0" y="428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10" b="-111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28151" y="5265227"/>
            <a:ext cx="416376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sz="2400" b="1" dirty="0">
                <a:latin typeface="Gotham" panose="020B0604020202020204" charset="0"/>
                <a:cs typeface="Gotham" panose="020B0604020202020204" charset="0"/>
              </a:rPr>
              <a:t>PM Shops 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7201" y="5677885"/>
            <a:ext cx="4163764" cy="276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b="1" dirty="0">
                <a:latin typeface="Gotham" panose="020B0604020202020204" charset="0"/>
                <a:cs typeface="Gotham" panose="020B0604020202020204" charset="0"/>
              </a:rPr>
              <a:t>Life Safety Code Required</a:t>
            </a:r>
          </a:p>
        </p:txBody>
      </p:sp>
      <p:sp>
        <p:nvSpPr>
          <p:cNvPr id="13" name="Freeform 13" descr="preencoded.png"/>
          <p:cNvSpPr/>
          <p:nvPr/>
        </p:nvSpPr>
        <p:spPr>
          <a:xfrm>
            <a:off x="6907107" y="2722942"/>
            <a:ext cx="657060" cy="428518"/>
          </a:xfrm>
          <a:custGeom>
            <a:avLst/>
            <a:gdLst/>
            <a:ahLst/>
            <a:cxnLst/>
            <a:rect l="l" t="t" r="r" b="b"/>
            <a:pathLst>
              <a:path w="657060" h="428518">
                <a:moveTo>
                  <a:pt x="0" y="0"/>
                </a:moveTo>
                <a:lnTo>
                  <a:pt x="657060" y="0"/>
                </a:lnTo>
                <a:lnTo>
                  <a:pt x="657060" y="428518"/>
                </a:lnTo>
                <a:lnTo>
                  <a:pt x="0" y="428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10" b="-1110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054842" y="2755931"/>
            <a:ext cx="416376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sz="2400" b="1" dirty="0">
                <a:latin typeface="Gotham" panose="020B0604020202020204" charset="0"/>
                <a:cs typeface="Gotham" panose="020B0604020202020204" charset="0"/>
              </a:rPr>
              <a:t>Electrical</a:t>
            </a:r>
          </a:p>
        </p:txBody>
      </p:sp>
      <p:sp>
        <p:nvSpPr>
          <p:cNvPr id="15" name="Freeform 15" descr="preencoded.png"/>
          <p:cNvSpPr/>
          <p:nvPr/>
        </p:nvSpPr>
        <p:spPr>
          <a:xfrm>
            <a:off x="6919036" y="4045582"/>
            <a:ext cx="657060" cy="428519"/>
          </a:xfrm>
          <a:custGeom>
            <a:avLst/>
            <a:gdLst/>
            <a:ahLst/>
            <a:cxnLst/>
            <a:rect l="l" t="t" r="r" b="b"/>
            <a:pathLst>
              <a:path w="657060" h="428519">
                <a:moveTo>
                  <a:pt x="0" y="0"/>
                </a:moveTo>
                <a:lnTo>
                  <a:pt x="657060" y="0"/>
                </a:lnTo>
                <a:lnTo>
                  <a:pt x="657060" y="428518"/>
                </a:lnTo>
                <a:lnTo>
                  <a:pt x="0" y="428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10" b="-1110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054842" y="4045582"/>
            <a:ext cx="416376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sz="2400" b="1" dirty="0">
                <a:latin typeface="Gotham" panose="020B0604020202020204" charset="0"/>
                <a:cs typeface="Gotham" panose="020B0604020202020204" charset="0"/>
              </a:rPr>
              <a:t>Parking Services 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66773" y="4419277"/>
            <a:ext cx="4163764" cy="295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endParaRPr lang="en-US" sz="2400" b="1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18" name="Freeform 18" descr="preencoded.png"/>
          <p:cNvSpPr/>
          <p:nvPr/>
        </p:nvSpPr>
        <p:spPr>
          <a:xfrm>
            <a:off x="6907107" y="5482942"/>
            <a:ext cx="657060" cy="428518"/>
          </a:xfrm>
          <a:custGeom>
            <a:avLst/>
            <a:gdLst/>
            <a:ahLst/>
            <a:cxnLst/>
            <a:rect l="l" t="t" r="r" b="b"/>
            <a:pathLst>
              <a:path w="657060" h="428518">
                <a:moveTo>
                  <a:pt x="0" y="0"/>
                </a:moveTo>
                <a:lnTo>
                  <a:pt x="657060" y="0"/>
                </a:lnTo>
                <a:lnTo>
                  <a:pt x="657060" y="428518"/>
                </a:lnTo>
                <a:lnTo>
                  <a:pt x="0" y="428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10" b="-1110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054842" y="5544316"/>
            <a:ext cx="416376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sz="2400" b="1" dirty="0">
                <a:latin typeface="Gotham"/>
                <a:cs typeface="Gotham"/>
              </a:rPr>
              <a:t>Auto Shop</a:t>
            </a:r>
            <a:endParaRPr lang="en-US" sz="2400" b="1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23" name="Freeform 23" descr="preencoded.png"/>
          <p:cNvSpPr/>
          <p:nvPr/>
        </p:nvSpPr>
        <p:spPr>
          <a:xfrm>
            <a:off x="12602373" y="2676712"/>
            <a:ext cx="657060" cy="428518"/>
          </a:xfrm>
          <a:custGeom>
            <a:avLst/>
            <a:gdLst/>
            <a:ahLst/>
            <a:cxnLst/>
            <a:rect l="l" t="t" r="r" b="b"/>
            <a:pathLst>
              <a:path w="657060" h="428518">
                <a:moveTo>
                  <a:pt x="0" y="0"/>
                </a:moveTo>
                <a:lnTo>
                  <a:pt x="657060" y="0"/>
                </a:lnTo>
                <a:lnTo>
                  <a:pt x="657060" y="428518"/>
                </a:lnTo>
                <a:lnTo>
                  <a:pt x="0" y="428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10" b="-1110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3771563" y="2742453"/>
            <a:ext cx="416376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sz="2400" b="1" dirty="0">
                <a:latin typeface="Gotham" panose="020B0604020202020204" charset="0"/>
                <a:cs typeface="Gotham" panose="020B0604020202020204" charset="0"/>
              </a:rPr>
              <a:t>Plumbing</a:t>
            </a:r>
          </a:p>
        </p:txBody>
      </p:sp>
      <p:sp>
        <p:nvSpPr>
          <p:cNvPr id="25" name="Freeform 25" descr="preencoded.png"/>
          <p:cNvSpPr/>
          <p:nvPr/>
        </p:nvSpPr>
        <p:spPr>
          <a:xfrm>
            <a:off x="12602373" y="4033683"/>
            <a:ext cx="657060" cy="428519"/>
          </a:xfrm>
          <a:custGeom>
            <a:avLst/>
            <a:gdLst/>
            <a:ahLst/>
            <a:cxnLst/>
            <a:rect l="l" t="t" r="r" b="b"/>
            <a:pathLst>
              <a:path w="657060" h="428519">
                <a:moveTo>
                  <a:pt x="0" y="0"/>
                </a:moveTo>
                <a:lnTo>
                  <a:pt x="657060" y="0"/>
                </a:lnTo>
                <a:lnTo>
                  <a:pt x="657060" y="428518"/>
                </a:lnTo>
                <a:lnTo>
                  <a:pt x="0" y="428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10" b="-1110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3771562" y="4037436"/>
            <a:ext cx="416376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sz="2400" b="1" dirty="0">
                <a:latin typeface="Gotham" panose="020B0604020202020204" charset="0"/>
                <a:cs typeface="Gotham" panose="020B0604020202020204" charset="0"/>
              </a:rPr>
              <a:t>Lock shop</a:t>
            </a:r>
          </a:p>
        </p:txBody>
      </p:sp>
      <p:sp>
        <p:nvSpPr>
          <p:cNvPr id="27" name="Freeform 27" descr="preencoded.png"/>
          <p:cNvSpPr/>
          <p:nvPr/>
        </p:nvSpPr>
        <p:spPr>
          <a:xfrm>
            <a:off x="12602373" y="5501751"/>
            <a:ext cx="657060" cy="428518"/>
          </a:xfrm>
          <a:custGeom>
            <a:avLst/>
            <a:gdLst/>
            <a:ahLst/>
            <a:cxnLst/>
            <a:rect l="l" t="t" r="r" b="b"/>
            <a:pathLst>
              <a:path w="657060" h="428518">
                <a:moveTo>
                  <a:pt x="0" y="0"/>
                </a:moveTo>
                <a:lnTo>
                  <a:pt x="657060" y="0"/>
                </a:lnTo>
                <a:lnTo>
                  <a:pt x="657060" y="428518"/>
                </a:lnTo>
                <a:lnTo>
                  <a:pt x="0" y="428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10" b="-1110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3754314" y="5335148"/>
            <a:ext cx="416376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sz="2400" b="1" dirty="0">
                <a:latin typeface="Gotham" panose="020B0604020202020204" charset="0"/>
                <a:cs typeface="Gotham" panose="020B0604020202020204" charset="0"/>
              </a:rPr>
              <a:t>General Trades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71562" y="5750779"/>
            <a:ext cx="4163765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b="1" dirty="0">
                <a:latin typeface="Gotham" panose="020B0604020202020204" charset="0"/>
                <a:cs typeface="Gotham" panose="020B0604020202020204" charset="0"/>
              </a:rPr>
              <a:t>General Maintenance, Paint, Roof, Sign, Elevator</a:t>
            </a:r>
          </a:p>
        </p:txBody>
      </p:sp>
      <p:sp>
        <p:nvSpPr>
          <p:cNvPr id="30" name="Freeform 30" descr="preencoded.png"/>
          <p:cNvSpPr/>
          <p:nvPr/>
        </p:nvSpPr>
        <p:spPr>
          <a:xfrm>
            <a:off x="6919036" y="6767108"/>
            <a:ext cx="657060" cy="428518"/>
          </a:xfrm>
          <a:custGeom>
            <a:avLst/>
            <a:gdLst/>
            <a:ahLst/>
            <a:cxnLst/>
            <a:rect l="l" t="t" r="r" b="b"/>
            <a:pathLst>
              <a:path w="657060" h="428518">
                <a:moveTo>
                  <a:pt x="0" y="0"/>
                </a:moveTo>
                <a:lnTo>
                  <a:pt x="657060" y="0"/>
                </a:lnTo>
                <a:lnTo>
                  <a:pt x="657060" y="428519"/>
                </a:lnTo>
                <a:lnTo>
                  <a:pt x="0" y="428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10" b="-1110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8054841" y="6734191"/>
            <a:ext cx="4163765" cy="68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1"/>
              </a:lnSpc>
            </a:pPr>
            <a:r>
              <a:rPr lang="en-US" sz="2400" b="1" dirty="0">
                <a:latin typeface="Gotham" panose="020B0604020202020204" charset="0"/>
                <a:cs typeface="Gotham" panose="020B0604020202020204" charset="0"/>
              </a:rPr>
              <a:t>Housing and Satellite Campuses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066773" y="7446470"/>
            <a:ext cx="4163765" cy="276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8"/>
              </a:lnSpc>
            </a:pPr>
            <a:r>
              <a:rPr lang="en-US" b="1" dirty="0">
                <a:latin typeface="Gotham" panose="020B0604020202020204" charset="0"/>
                <a:cs typeface="Gotham" panose="020B0604020202020204" charset="0"/>
              </a:rPr>
              <a:t>Lake Nona, Rosen, Downtown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FCE5A7D1-F0EB-493A-8253-195EDE35110B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23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29AE9A5-C916-4BD8-ADB1-7868DD77751D}"/>
              </a:ext>
            </a:extLst>
          </p:cNvPr>
          <p:cNvSpPr txBox="1"/>
          <p:nvPr/>
        </p:nvSpPr>
        <p:spPr>
          <a:xfrm>
            <a:off x="488586" y="9686278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117096"/>
            <a:ext cx="18283428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8"/>
              </a:lnSpc>
            </a:pPr>
            <a:r>
              <a:rPr lang="en-US" sz="5400" dirty="0">
                <a:latin typeface="Gotham Bold" panose="020B0604020202020204" charset="0"/>
                <a:cs typeface="Gotham Bold" panose="020B0604020202020204" charset="0"/>
              </a:rPr>
              <a:t>Contractor Work Needed</a:t>
            </a:r>
          </a:p>
        </p:txBody>
      </p:sp>
      <p:sp>
        <p:nvSpPr>
          <p:cNvPr id="3" name="Freeform 3" descr="preencoded.png"/>
          <p:cNvSpPr/>
          <p:nvPr/>
        </p:nvSpPr>
        <p:spPr>
          <a:xfrm>
            <a:off x="948542" y="3185985"/>
            <a:ext cx="614210" cy="757048"/>
          </a:xfrm>
          <a:custGeom>
            <a:avLst/>
            <a:gdLst/>
            <a:ahLst/>
            <a:cxnLst/>
            <a:rect l="l" t="t" r="r" b="b"/>
            <a:pathLst>
              <a:path w="614210" h="757048">
                <a:moveTo>
                  <a:pt x="0" y="0"/>
                </a:moveTo>
                <a:lnTo>
                  <a:pt x="614209" y="0"/>
                </a:lnTo>
                <a:lnTo>
                  <a:pt x="614209" y="757049"/>
                </a:lnTo>
                <a:lnTo>
                  <a:pt x="0" y="757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72" r="-7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71170" y="2942336"/>
            <a:ext cx="4163764" cy="313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5"/>
              </a:lnSpc>
            </a:pPr>
            <a:r>
              <a:rPr lang="en-US" sz="2060" dirty="0">
                <a:latin typeface="Gotham" panose="020B0604020202020204" charset="0"/>
                <a:cs typeface="Gotham" panose="020B0604020202020204" charset="0"/>
              </a:rPr>
              <a:t>HVAC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71170" y="3406710"/>
            <a:ext cx="4163764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>
                <a:latin typeface="Gotham" panose="020B0604020202020204" charset="0"/>
                <a:cs typeface="Gotham" panose="020B0604020202020204" charset="0"/>
              </a:rPr>
              <a:t>Repair/ Replacement/Refurbishment: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47338" y="3797826"/>
            <a:ext cx="4163764" cy="1822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 dirty="0">
                <a:latin typeface="Gotham" panose="020B0604020202020204" charset="0"/>
                <a:cs typeface="Gotham" panose="020B0604020202020204" charset="0"/>
              </a:rPr>
              <a:t>AHU, CU’s , FCU’s, RTU’s, Pumps &amp; Motors, Liebert Units , Chillers ,Heat Exchangers, Boilers, Duct Heaters, VAV’s, Dampers, Control Air Compressors, Valve, Insulation, Duct Cleaning</a:t>
            </a:r>
          </a:p>
        </p:txBody>
      </p:sp>
      <p:sp>
        <p:nvSpPr>
          <p:cNvPr id="7" name="Freeform 7" descr="preencoded.png"/>
          <p:cNvSpPr/>
          <p:nvPr/>
        </p:nvSpPr>
        <p:spPr>
          <a:xfrm>
            <a:off x="1230836" y="6777716"/>
            <a:ext cx="542790" cy="714196"/>
          </a:xfrm>
          <a:custGeom>
            <a:avLst/>
            <a:gdLst/>
            <a:ahLst/>
            <a:cxnLst/>
            <a:rect l="l" t="t" r="r" b="b"/>
            <a:pathLst>
              <a:path w="542790" h="714196">
                <a:moveTo>
                  <a:pt x="0" y="0"/>
                </a:moveTo>
                <a:lnTo>
                  <a:pt x="542790" y="0"/>
                </a:lnTo>
                <a:lnTo>
                  <a:pt x="542790" y="714196"/>
                </a:lnTo>
                <a:lnTo>
                  <a:pt x="0" y="71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66" b="-666"/>
            </a:stretch>
          </a:blipFill>
        </p:spPr>
        <p:txBody>
          <a:bodyPr/>
          <a:lstStyle/>
          <a:p>
            <a:endParaRPr lang="en-US" dirty="0">
              <a:latin typeface="Gotham" panose="020B0604020202020204" charset="0"/>
              <a:cs typeface="Gotham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71170" y="6389770"/>
            <a:ext cx="4163764" cy="313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5"/>
              </a:lnSpc>
            </a:pPr>
            <a:r>
              <a:rPr lang="en-US" sz="2060" dirty="0">
                <a:latin typeface="Gotham" panose="020B0604020202020204" charset="0"/>
                <a:cs typeface="Gotham" panose="020B0604020202020204" charset="0"/>
              </a:rPr>
              <a:t>Electrical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71170" y="6777716"/>
            <a:ext cx="4163764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>
                <a:latin typeface="Gotham" panose="020B0604020202020204" charset="0"/>
                <a:cs typeface="Gotham" panose="020B0604020202020204" charset="0"/>
              </a:rPr>
              <a:t>Repair/Replacement: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47338" y="7181525"/>
            <a:ext cx="4163764" cy="89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 dirty="0">
                <a:latin typeface="Gotham" panose="020B0604020202020204" charset="0"/>
                <a:cs typeface="Gotham" panose="020B0604020202020204" charset="0"/>
              </a:rPr>
              <a:t>Lab Air Compressors, Emergency Work, Large Conductor/Underground, Direct Burial, Panel Replacements</a:t>
            </a:r>
          </a:p>
        </p:txBody>
      </p:sp>
      <p:sp>
        <p:nvSpPr>
          <p:cNvPr id="11" name="Freeform 11" descr="preencoded.png"/>
          <p:cNvSpPr/>
          <p:nvPr/>
        </p:nvSpPr>
        <p:spPr>
          <a:xfrm>
            <a:off x="6813322" y="3261315"/>
            <a:ext cx="599925" cy="628492"/>
          </a:xfrm>
          <a:custGeom>
            <a:avLst/>
            <a:gdLst/>
            <a:ahLst/>
            <a:cxnLst/>
            <a:rect l="l" t="t" r="r" b="b"/>
            <a:pathLst>
              <a:path w="599925" h="628492">
                <a:moveTo>
                  <a:pt x="0" y="0"/>
                </a:moveTo>
                <a:lnTo>
                  <a:pt x="599926" y="0"/>
                </a:lnTo>
                <a:lnTo>
                  <a:pt x="599926" y="628493"/>
                </a:lnTo>
                <a:lnTo>
                  <a:pt x="0" y="6284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793" r="-79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927579" y="2942336"/>
            <a:ext cx="4163764" cy="313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5"/>
              </a:lnSpc>
            </a:pPr>
            <a:r>
              <a:rPr lang="en-US" sz="2060" dirty="0">
                <a:latin typeface="Gotham" panose="020B0604020202020204" charset="0"/>
                <a:cs typeface="Gotham" panose="020B0604020202020204" charset="0"/>
              </a:rPr>
              <a:t>Plumbing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27579" y="3406710"/>
            <a:ext cx="4163764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>
                <a:latin typeface="Gotham" panose="020B0604020202020204" charset="0"/>
                <a:cs typeface="Gotham" panose="020B0604020202020204" charset="0"/>
              </a:rPr>
              <a:t>Repair/Replacement: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36953" y="3766935"/>
            <a:ext cx="4163764" cy="59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 dirty="0">
                <a:latin typeface="Gotham" panose="020B0604020202020204" charset="0"/>
                <a:cs typeface="Gotham" panose="020B0604020202020204" charset="0"/>
              </a:rPr>
              <a:t>Hot Water Tanks, Booster Pumps, Emergency Work- Major Pipe Repairs</a:t>
            </a:r>
          </a:p>
        </p:txBody>
      </p:sp>
      <p:sp>
        <p:nvSpPr>
          <p:cNvPr id="15" name="Freeform 15" descr="preencoded.png"/>
          <p:cNvSpPr/>
          <p:nvPr/>
        </p:nvSpPr>
        <p:spPr>
          <a:xfrm>
            <a:off x="6796602" y="5703864"/>
            <a:ext cx="628493" cy="628492"/>
          </a:xfrm>
          <a:custGeom>
            <a:avLst/>
            <a:gdLst/>
            <a:ahLst/>
            <a:cxnLst/>
            <a:rect l="l" t="t" r="r" b="b"/>
            <a:pathLst>
              <a:path w="628493" h="628492">
                <a:moveTo>
                  <a:pt x="0" y="0"/>
                </a:moveTo>
                <a:lnTo>
                  <a:pt x="628493" y="0"/>
                </a:lnTo>
                <a:lnTo>
                  <a:pt x="628493" y="628492"/>
                </a:lnTo>
                <a:lnTo>
                  <a:pt x="0" y="6284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757" r="-75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913136" y="5258648"/>
            <a:ext cx="4163764" cy="313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5"/>
              </a:lnSpc>
            </a:pPr>
            <a:r>
              <a:rPr lang="en-US" sz="2060" dirty="0">
                <a:latin typeface="Gotham" panose="020B0604020202020204" charset="0"/>
                <a:cs typeface="Gotham" panose="020B0604020202020204" charset="0"/>
              </a:rPr>
              <a:t>Parking Services 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25794" y="6103130"/>
            <a:ext cx="4163764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 dirty="0">
                <a:latin typeface="Gotham" panose="020B0604020202020204" charset="0"/>
                <a:cs typeface="Gotham" panose="020B0604020202020204" charset="0"/>
              </a:rPr>
              <a:t>Pothole Repair, Paving, Striping</a:t>
            </a:r>
          </a:p>
        </p:txBody>
      </p:sp>
      <p:sp>
        <p:nvSpPr>
          <p:cNvPr id="18" name="Freeform 18" descr="preencoded.png"/>
          <p:cNvSpPr/>
          <p:nvPr/>
        </p:nvSpPr>
        <p:spPr>
          <a:xfrm>
            <a:off x="6830022" y="7464170"/>
            <a:ext cx="542790" cy="671345"/>
          </a:xfrm>
          <a:custGeom>
            <a:avLst/>
            <a:gdLst/>
            <a:ahLst/>
            <a:cxnLst/>
            <a:rect l="l" t="t" r="r" b="b"/>
            <a:pathLst>
              <a:path w="542790" h="671345">
                <a:moveTo>
                  <a:pt x="0" y="0"/>
                </a:moveTo>
                <a:lnTo>
                  <a:pt x="542790" y="0"/>
                </a:lnTo>
                <a:lnTo>
                  <a:pt x="542790" y="671344"/>
                </a:lnTo>
                <a:lnTo>
                  <a:pt x="0" y="671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18" r="-518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927579" y="7170378"/>
            <a:ext cx="4163764" cy="313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5"/>
              </a:lnSpc>
            </a:pPr>
            <a:r>
              <a:rPr lang="en-US" sz="2060" dirty="0">
                <a:latin typeface="Gotham" panose="020B0604020202020204" charset="0"/>
                <a:cs typeface="Gotham" panose="020B0604020202020204" charset="0"/>
              </a:rPr>
              <a:t>Fire Systems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25794" y="7520572"/>
            <a:ext cx="4163764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>
                <a:latin typeface="Gotham" panose="020B0604020202020204" charset="0"/>
                <a:cs typeface="Gotham" panose="020B0604020202020204" charset="0"/>
              </a:rPr>
              <a:t>Repairs/Replacement: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13136" y="7840049"/>
            <a:ext cx="4163764" cy="59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 dirty="0">
                <a:latin typeface="Gotham" panose="020B0604020202020204" charset="0"/>
                <a:cs typeface="Gotham" panose="020B0604020202020204" charset="0"/>
              </a:rPr>
              <a:t>Panels, Component, Sprinkler, Pre-Action, Specialty Systems</a:t>
            </a:r>
          </a:p>
        </p:txBody>
      </p:sp>
      <p:sp>
        <p:nvSpPr>
          <p:cNvPr id="22" name="Freeform 22" descr="preencoded.png"/>
          <p:cNvSpPr/>
          <p:nvPr/>
        </p:nvSpPr>
        <p:spPr>
          <a:xfrm>
            <a:off x="12644618" y="3252936"/>
            <a:ext cx="642777" cy="642777"/>
          </a:xfrm>
          <a:custGeom>
            <a:avLst/>
            <a:gdLst/>
            <a:ahLst/>
            <a:cxnLst/>
            <a:rect l="l" t="t" r="r" b="b"/>
            <a:pathLst>
              <a:path w="642777" h="642777">
                <a:moveTo>
                  <a:pt x="0" y="0"/>
                </a:moveTo>
                <a:lnTo>
                  <a:pt x="642777" y="0"/>
                </a:lnTo>
                <a:lnTo>
                  <a:pt x="642777" y="642777"/>
                </a:lnTo>
                <a:lnTo>
                  <a:pt x="0" y="642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3783990" y="2942336"/>
            <a:ext cx="4163765" cy="313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5"/>
              </a:lnSpc>
            </a:pPr>
            <a:r>
              <a:rPr lang="en-US" sz="2060" dirty="0">
                <a:latin typeface="Gotham" panose="020B0604020202020204" charset="0"/>
                <a:cs typeface="Gotham" panose="020B0604020202020204" charset="0"/>
              </a:rPr>
              <a:t>Auto Shop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783990" y="3320854"/>
            <a:ext cx="4163765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>
                <a:latin typeface="Gotham" panose="020B0604020202020204" charset="0"/>
                <a:cs typeface="Gotham" panose="020B0604020202020204" charset="0"/>
              </a:rPr>
              <a:t>Repair: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02570" y="3738623"/>
            <a:ext cx="4163765" cy="59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 dirty="0">
                <a:latin typeface="Gotham" panose="020B0604020202020204" charset="0"/>
                <a:cs typeface="Gotham" panose="020B0604020202020204" charset="0"/>
              </a:rPr>
              <a:t>Body Shop, Alignments, Complex Engine work, Generator repairs</a:t>
            </a:r>
          </a:p>
        </p:txBody>
      </p:sp>
      <p:sp>
        <p:nvSpPr>
          <p:cNvPr id="26" name="Freeform 26" descr="preencoded.png"/>
          <p:cNvSpPr/>
          <p:nvPr/>
        </p:nvSpPr>
        <p:spPr>
          <a:xfrm>
            <a:off x="12686487" y="5620167"/>
            <a:ext cx="571357" cy="785616"/>
          </a:xfrm>
          <a:custGeom>
            <a:avLst/>
            <a:gdLst/>
            <a:ahLst/>
            <a:cxnLst/>
            <a:rect l="l" t="t" r="r" b="b"/>
            <a:pathLst>
              <a:path w="571357" h="785616">
                <a:moveTo>
                  <a:pt x="0" y="0"/>
                </a:moveTo>
                <a:lnTo>
                  <a:pt x="571357" y="0"/>
                </a:lnTo>
                <a:lnTo>
                  <a:pt x="571357" y="785616"/>
                </a:lnTo>
                <a:lnTo>
                  <a:pt x="0" y="7856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1515" b="-1515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3783990" y="5384888"/>
            <a:ext cx="4163765" cy="313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5"/>
              </a:lnSpc>
            </a:pPr>
            <a:r>
              <a:rPr lang="en-US" sz="2060" dirty="0">
                <a:latin typeface="Gotham" panose="020B0604020202020204" charset="0"/>
                <a:cs typeface="Gotham" panose="020B0604020202020204" charset="0"/>
              </a:rPr>
              <a:t>General Trade Shops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83990" y="5849262"/>
            <a:ext cx="4163765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>
                <a:latin typeface="Gotham" panose="020B0604020202020204" charset="0"/>
                <a:cs typeface="Gotham" panose="020B0604020202020204" charset="0"/>
              </a:rPr>
              <a:t>Repair/Replacement: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82203" y="6291855"/>
            <a:ext cx="3743797" cy="2129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 dirty="0">
                <a:latin typeface="Gotham" panose="020B0604020202020204" charset="0"/>
                <a:cs typeface="Gotham" panose="020B0604020202020204" charset="0"/>
              </a:rPr>
              <a:t>Roofs, Building Envelope, New Frame and Door Installations, Access Control Hardware, Automatic Electronic Door Operators, Bathroom Remodel/Rejuvenation, Large Flooring Replacements</a:t>
            </a: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A61C10C7-0CA9-4966-B063-A88015F07004}"/>
              </a:ext>
            </a:extLst>
          </p:cNvPr>
          <p:cNvSpPr txBox="1"/>
          <p:nvPr/>
        </p:nvSpPr>
        <p:spPr>
          <a:xfrm>
            <a:off x="7925794" y="5657650"/>
            <a:ext cx="4163764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dirty="0">
                <a:latin typeface="Gotham" panose="020B0604020202020204" charset="0"/>
                <a:cs typeface="Gotham" panose="020B0604020202020204" charset="0"/>
              </a:rPr>
              <a:t>Repairs/Replacement: 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7FC5A0D2-67B0-4C4A-8FDB-7D71C0EDCC7D}"/>
              </a:ext>
            </a:extLst>
          </p:cNvPr>
          <p:cNvSpPr txBox="1"/>
          <p:nvPr/>
        </p:nvSpPr>
        <p:spPr>
          <a:xfrm>
            <a:off x="531604" y="9646657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B74332DA-50EA-4232-B118-9E20A545FB46}"/>
              </a:ext>
            </a:extLst>
          </p:cNvPr>
          <p:cNvSpPr txBox="1"/>
          <p:nvPr/>
        </p:nvSpPr>
        <p:spPr>
          <a:xfrm>
            <a:off x="15011400" y="9646657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2839" y="142839"/>
            <a:ext cx="4392308" cy="4927954"/>
            <a:chOff x="0" y="0"/>
            <a:chExt cx="5856410" cy="65706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6351" cy="6570599"/>
            </a:xfrm>
            <a:custGeom>
              <a:avLst/>
              <a:gdLst/>
              <a:ahLst/>
              <a:cxnLst/>
              <a:rect l="l" t="t" r="r" b="b"/>
              <a:pathLst>
                <a:path w="5856351" h="6570599">
                  <a:moveTo>
                    <a:pt x="0" y="0"/>
                  </a:moveTo>
                  <a:lnTo>
                    <a:pt x="5856351" y="0"/>
                  </a:lnTo>
                  <a:lnTo>
                    <a:pt x="5856351" y="6570599"/>
                  </a:lnTo>
                  <a:lnTo>
                    <a:pt x="0" y="6570599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sp>
        <p:nvSpPr>
          <p:cNvPr id="4" name="Freeform 4" descr="preencoded.png"/>
          <p:cNvSpPr/>
          <p:nvPr/>
        </p:nvSpPr>
        <p:spPr>
          <a:xfrm>
            <a:off x="142839" y="142839"/>
            <a:ext cx="4392308" cy="4927954"/>
          </a:xfrm>
          <a:custGeom>
            <a:avLst/>
            <a:gdLst/>
            <a:ahLst/>
            <a:cxnLst/>
            <a:rect l="l" t="t" r="r" b="b"/>
            <a:pathLst>
              <a:path w="4392308" h="4927954">
                <a:moveTo>
                  <a:pt x="0" y="0"/>
                </a:moveTo>
                <a:lnTo>
                  <a:pt x="4392307" y="0"/>
                </a:lnTo>
                <a:lnTo>
                  <a:pt x="4392307" y="4927955"/>
                </a:lnTo>
                <a:lnTo>
                  <a:pt x="0" y="4927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420" b="-942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42839" y="5213634"/>
            <a:ext cx="4392308" cy="4927955"/>
            <a:chOff x="0" y="0"/>
            <a:chExt cx="5856410" cy="65706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56351" cy="6570599"/>
            </a:xfrm>
            <a:custGeom>
              <a:avLst/>
              <a:gdLst/>
              <a:ahLst/>
              <a:cxnLst/>
              <a:rect l="l" t="t" r="r" b="b"/>
              <a:pathLst>
                <a:path w="5856351" h="6570599">
                  <a:moveTo>
                    <a:pt x="0" y="0"/>
                  </a:moveTo>
                  <a:lnTo>
                    <a:pt x="5856351" y="0"/>
                  </a:lnTo>
                  <a:lnTo>
                    <a:pt x="5856351" y="6570599"/>
                  </a:lnTo>
                  <a:lnTo>
                    <a:pt x="0" y="6570599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sp>
        <p:nvSpPr>
          <p:cNvPr id="7" name="Freeform 7" descr="preencoded.png"/>
          <p:cNvSpPr/>
          <p:nvPr/>
        </p:nvSpPr>
        <p:spPr>
          <a:xfrm>
            <a:off x="142839" y="5213634"/>
            <a:ext cx="4392308" cy="4927955"/>
          </a:xfrm>
          <a:custGeom>
            <a:avLst/>
            <a:gdLst/>
            <a:ahLst/>
            <a:cxnLst/>
            <a:rect l="l" t="t" r="r" b="b"/>
            <a:pathLst>
              <a:path w="4392308" h="4927955">
                <a:moveTo>
                  <a:pt x="0" y="0"/>
                </a:moveTo>
                <a:lnTo>
                  <a:pt x="4392307" y="0"/>
                </a:lnTo>
                <a:lnTo>
                  <a:pt x="4392307" y="4927954"/>
                </a:lnTo>
                <a:lnTo>
                  <a:pt x="0" y="4927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37" t="-10651" r="-1037" b="-10653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677987" y="142839"/>
            <a:ext cx="8927455" cy="9998749"/>
            <a:chOff x="0" y="0"/>
            <a:chExt cx="11903274" cy="133316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03329" cy="13331698"/>
            </a:xfrm>
            <a:custGeom>
              <a:avLst/>
              <a:gdLst/>
              <a:ahLst/>
              <a:cxnLst/>
              <a:rect l="l" t="t" r="r" b="b"/>
              <a:pathLst>
                <a:path w="11903329" h="13331698">
                  <a:moveTo>
                    <a:pt x="0" y="0"/>
                  </a:moveTo>
                  <a:lnTo>
                    <a:pt x="11903329" y="0"/>
                  </a:lnTo>
                  <a:lnTo>
                    <a:pt x="11903329" y="13331698"/>
                  </a:lnTo>
                  <a:lnTo>
                    <a:pt x="0" y="13331698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sp>
        <p:nvSpPr>
          <p:cNvPr id="10" name="Freeform 10" descr="preencoded.png"/>
          <p:cNvSpPr/>
          <p:nvPr/>
        </p:nvSpPr>
        <p:spPr>
          <a:xfrm>
            <a:off x="4677987" y="142839"/>
            <a:ext cx="8927455" cy="9998749"/>
          </a:xfrm>
          <a:custGeom>
            <a:avLst/>
            <a:gdLst/>
            <a:ahLst/>
            <a:cxnLst/>
            <a:rect l="l" t="t" r="r" b="b"/>
            <a:pathLst>
              <a:path w="8927455" h="9998749">
                <a:moveTo>
                  <a:pt x="0" y="0"/>
                </a:moveTo>
                <a:lnTo>
                  <a:pt x="8927455" y="0"/>
                </a:lnTo>
                <a:lnTo>
                  <a:pt x="8927455" y="9998749"/>
                </a:lnTo>
                <a:lnTo>
                  <a:pt x="0" y="99987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523" b="-9523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748282" y="142839"/>
            <a:ext cx="4392308" cy="4927954"/>
            <a:chOff x="0" y="0"/>
            <a:chExt cx="5856410" cy="657060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56351" cy="6570599"/>
            </a:xfrm>
            <a:custGeom>
              <a:avLst/>
              <a:gdLst/>
              <a:ahLst/>
              <a:cxnLst/>
              <a:rect l="l" t="t" r="r" b="b"/>
              <a:pathLst>
                <a:path w="5856351" h="6570599">
                  <a:moveTo>
                    <a:pt x="0" y="0"/>
                  </a:moveTo>
                  <a:lnTo>
                    <a:pt x="5856351" y="0"/>
                  </a:lnTo>
                  <a:lnTo>
                    <a:pt x="5856351" y="6570599"/>
                  </a:lnTo>
                  <a:lnTo>
                    <a:pt x="0" y="6570599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sp>
        <p:nvSpPr>
          <p:cNvPr id="13" name="Freeform 13" descr="preencoded.png"/>
          <p:cNvSpPr/>
          <p:nvPr/>
        </p:nvSpPr>
        <p:spPr>
          <a:xfrm>
            <a:off x="13748282" y="142839"/>
            <a:ext cx="4392307" cy="4927954"/>
          </a:xfrm>
          <a:custGeom>
            <a:avLst/>
            <a:gdLst/>
            <a:ahLst/>
            <a:cxnLst/>
            <a:rect l="l" t="t" r="r" b="b"/>
            <a:pathLst>
              <a:path w="4392307" h="4927954">
                <a:moveTo>
                  <a:pt x="0" y="0"/>
                </a:moveTo>
                <a:lnTo>
                  <a:pt x="4392307" y="0"/>
                </a:lnTo>
                <a:lnTo>
                  <a:pt x="4392307" y="4927955"/>
                </a:lnTo>
                <a:lnTo>
                  <a:pt x="0" y="4927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192" t="-34605" r="-21192" b="-34606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3748282" y="5213634"/>
            <a:ext cx="4392308" cy="4927955"/>
            <a:chOff x="0" y="0"/>
            <a:chExt cx="5856410" cy="65706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856351" cy="6570599"/>
            </a:xfrm>
            <a:custGeom>
              <a:avLst/>
              <a:gdLst/>
              <a:ahLst/>
              <a:cxnLst/>
              <a:rect l="l" t="t" r="r" b="b"/>
              <a:pathLst>
                <a:path w="5856351" h="6570599">
                  <a:moveTo>
                    <a:pt x="0" y="0"/>
                  </a:moveTo>
                  <a:lnTo>
                    <a:pt x="5856351" y="0"/>
                  </a:lnTo>
                  <a:lnTo>
                    <a:pt x="5856351" y="6570599"/>
                  </a:lnTo>
                  <a:lnTo>
                    <a:pt x="0" y="6570599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sp>
        <p:nvSpPr>
          <p:cNvPr id="16" name="Freeform 16" descr="preencoded.png"/>
          <p:cNvSpPr/>
          <p:nvPr/>
        </p:nvSpPr>
        <p:spPr>
          <a:xfrm>
            <a:off x="13748282" y="5213634"/>
            <a:ext cx="4392307" cy="4927955"/>
          </a:xfrm>
          <a:custGeom>
            <a:avLst/>
            <a:gdLst/>
            <a:ahLst/>
            <a:cxnLst/>
            <a:rect l="l" t="t" r="r" b="b"/>
            <a:pathLst>
              <a:path w="4392307" h="4927955">
                <a:moveTo>
                  <a:pt x="0" y="0"/>
                </a:moveTo>
                <a:lnTo>
                  <a:pt x="4392307" y="0"/>
                </a:lnTo>
                <a:lnTo>
                  <a:pt x="4392307" y="4927954"/>
                </a:lnTo>
                <a:lnTo>
                  <a:pt x="0" y="49279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7" t="-9489" r="-87" b="-9489"/>
            </a:stretch>
          </a:blipFill>
        </p:spPr>
      </p:sp>
      <p:sp>
        <p:nvSpPr>
          <p:cNvPr id="17" name="Freeform 17" descr="preencoded.png"/>
          <p:cNvSpPr/>
          <p:nvPr/>
        </p:nvSpPr>
        <p:spPr>
          <a:xfrm>
            <a:off x="712944" y="5378580"/>
            <a:ext cx="2599676" cy="1085579"/>
          </a:xfrm>
          <a:custGeom>
            <a:avLst/>
            <a:gdLst/>
            <a:ahLst/>
            <a:cxnLst/>
            <a:rect l="l" t="t" r="r" b="b"/>
            <a:pathLst>
              <a:path w="2599676" h="1085579">
                <a:moveTo>
                  <a:pt x="0" y="0"/>
                </a:moveTo>
                <a:lnTo>
                  <a:pt x="2599676" y="0"/>
                </a:lnTo>
                <a:lnTo>
                  <a:pt x="2599676" y="1085579"/>
                </a:lnTo>
                <a:lnTo>
                  <a:pt x="0" y="1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15" r="-915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22636" y="5615742"/>
            <a:ext cx="2168301" cy="585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1800" dirty="0">
                <a:solidFill>
                  <a:srgbClr val="FFFFFF"/>
                </a:solidFill>
                <a:latin typeface="Montserrat"/>
              </a:rPr>
              <a:t>Hot Water Pump Replacement </a:t>
            </a:r>
          </a:p>
        </p:txBody>
      </p:sp>
      <p:sp>
        <p:nvSpPr>
          <p:cNvPr id="19" name="Freeform 19" descr="preencoded.png"/>
          <p:cNvSpPr/>
          <p:nvPr/>
        </p:nvSpPr>
        <p:spPr>
          <a:xfrm>
            <a:off x="14072582" y="320284"/>
            <a:ext cx="3828093" cy="799900"/>
          </a:xfrm>
          <a:custGeom>
            <a:avLst/>
            <a:gdLst/>
            <a:ahLst/>
            <a:cxnLst/>
            <a:rect l="l" t="t" r="r" b="b"/>
            <a:pathLst>
              <a:path w="3828093" h="799900">
                <a:moveTo>
                  <a:pt x="0" y="0"/>
                </a:moveTo>
                <a:lnTo>
                  <a:pt x="3828092" y="0"/>
                </a:lnTo>
                <a:lnTo>
                  <a:pt x="3828092" y="799901"/>
                </a:lnTo>
                <a:lnTo>
                  <a:pt x="0" y="7999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492" r="-149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4220864" y="557369"/>
            <a:ext cx="3518578" cy="29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Plumbing Leak Repairs</a:t>
            </a:r>
          </a:p>
        </p:txBody>
      </p:sp>
      <p:sp>
        <p:nvSpPr>
          <p:cNvPr id="21" name="Freeform 21" descr="preencoded.png"/>
          <p:cNvSpPr/>
          <p:nvPr/>
        </p:nvSpPr>
        <p:spPr>
          <a:xfrm>
            <a:off x="14447833" y="5505946"/>
            <a:ext cx="2828218" cy="799900"/>
          </a:xfrm>
          <a:custGeom>
            <a:avLst/>
            <a:gdLst/>
            <a:ahLst/>
            <a:cxnLst/>
            <a:rect l="l" t="t" r="r" b="b"/>
            <a:pathLst>
              <a:path w="2828218" h="799900">
                <a:moveTo>
                  <a:pt x="0" y="0"/>
                </a:moveTo>
                <a:lnTo>
                  <a:pt x="2828219" y="0"/>
                </a:lnTo>
                <a:lnTo>
                  <a:pt x="2828219" y="799901"/>
                </a:lnTo>
                <a:lnTo>
                  <a:pt x="0" y="7999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346" r="-1346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4646136" y="5743056"/>
            <a:ext cx="2419698" cy="29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Door Replacement</a:t>
            </a:r>
          </a:p>
        </p:txBody>
      </p:sp>
      <p:sp>
        <p:nvSpPr>
          <p:cNvPr id="23" name="Freeform 23" descr="preencoded.png"/>
          <p:cNvSpPr/>
          <p:nvPr/>
        </p:nvSpPr>
        <p:spPr>
          <a:xfrm>
            <a:off x="7490669" y="490947"/>
            <a:ext cx="3328155" cy="799900"/>
          </a:xfrm>
          <a:custGeom>
            <a:avLst/>
            <a:gdLst/>
            <a:ahLst/>
            <a:cxnLst/>
            <a:rect l="l" t="t" r="r" b="b"/>
            <a:pathLst>
              <a:path w="3328155" h="799900">
                <a:moveTo>
                  <a:pt x="0" y="0"/>
                </a:moveTo>
                <a:lnTo>
                  <a:pt x="3328155" y="0"/>
                </a:lnTo>
                <a:lnTo>
                  <a:pt x="3328155" y="799900"/>
                </a:lnTo>
                <a:lnTo>
                  <a:pt x="0" y="799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502" r="-1502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663935" y="728154"/>
            <a:ext cx="2969628" cy="29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Plumbing Leak Repairs</a:t>
            </a:r>
          </a:p>
        </p:txBody>
      </p:sp>
      <p:sp>
        <p:nvSpPr>
          <p:cNvPr id="25" name="Freeform 25" descr="preencoded.png"/>
          <p:cNvSpPr/>
          <p:nvPr/>
        </p:nvSpPr>
        <p:spPr>
          <a:xfrm>
            <a:off x="946397" y="317160"/>
            <a:ext cx="2256861" cy="1085578"/>
          </a:xfrm>
          <a:custGeom>
            <a:avLst/>
            <a:gdLst/>
            <a:ahLst/>
            <a:cxnLst/>
            <a:rect l="l" t="t" r="r" b="b"/>
            <a:pathLst>
              <a:path w="2256861" h="1085578">
                <a:moveTo>
                  <a:pt x="0" y="0"/>
                </a:moveTo>
                <a:lnTo>
                  <a:pt x="2256861" y="0"/>
                </a:lnTo>
                <a:lnTo>
                  <a:pt x="2256861" y="1085578"/>
                </a:lnTo>
                <a:lnTo>
                  <a:pt x="0" y="10855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843" r="-843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173288" y="554263"/>
            <a:ext cx="1791204" cy="585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Fire Hydrant Replacement 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4196" y="714196"/>
            <a:ext cx="8356098" cy="8856036"/>
            <a:chOff x="0" y="0"/>
            <a:chExt cx="11141464" cy="11808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41456" cy="11808079"/>
            </a:xfrm>
            <a:custGeom>
              <a:avLst/>
              <a:gdLst/>
              <a:ahLst/>
              <a:cxnLst/>
              <a:rect l="l" t="t" r="r" b="b"/>
              <a:pathLst>
                <a:path w="11141456" h="11808079">
                  <a:moveTo>
                    <a:pt x="0" y="0"/>
                  </a:moveTo>
                  <a:lnTo>
                    <a:pt x="11141456" y="0"/>
                  </a:lnTo>
                  <a:lnTo>
                    <a:pt x="11141456" y="11808079"/>
                  </a:lnTo>
                  <a:lnTo>
                    <a:pt x="0" y="1180807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 descr="preencoded.png"/>
          <p:cNvSpPr/>
          <p:nvPr/>
        </p:nvSpPr>
        <p:spPr>
          <a:xfrm>
            <a:off x="1028700" y="1791486"/>
            <a:ext cx="7196636" cy="7627204"/>
          </a:xfrm>
          <a:custGeom>
            <a:avLst/>
            <a:gdLst/>
            <a:ahLst/>
            <a:cxnLst/>
            <a:rect l="l" t="t" r="r" b="b"/>
            <a:pathLst>
              <a:path w="7196636" h="7627204">
                <a:moveTo>
                  <a:pt x="0" y="0"/>
                </a:moveTo>
                <a:lnTo>
                  <a:pt x="7196636" y="0"/>
                </a:lnTo>
                <a:lnTo>
                  <a:pt x="7196636" y="7627204"/>
                </a:lnTo>
                <a:lnTo>
                  <a:pt x="0" y="7627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03" t="886" r="-9103" b="88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213134" y="714196"/>
            <a:ext cx="8356098" cy="8856036"/>
            <a:chOff x="0" y="0"/>
            <a:chExt cx="11141464" cy="118080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41456" cy="11808079"/>
            </a:xfrm>
            <a:custGeom>
              <a:avLst/>
              <a:gdLst/>
              <a:ahLst/>
              <a:cxnLst/>
              <a:rect l="l" t="t" r="r" b="b"/>
              <a:pathLst>
                <a:path w="11141456" h="11808079">
                  <a:moveTo>
                    <a:pt x="0" y="0"/>
                  </a:moveTo>
                  <a:lnTo>
                    <a:pt x="11141456" y="0"/>
                  </a:lnTo>
                  <a:lnTo>
                    <a:pt x="11141456" y="11808079"/>
                  </a:lnTo>
                  <a:lnTo>
                    <a:pt x="0" y="1180807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 descr="preencoded.png"/>
          <p:cNvSpPr/>
          <p:nvPr/>
        </p:nvSpPr>
        <p:spPr>
          <a:xfrm>
            <a:off x="10078065" y="1639943"/>
            <a:ext cx="7339624" cy="7778747"/>
          </a:xfrm>
          <a:custGeom>
            <a:avLst/>
            <a:gdLst/>
            <a:ahLst/>
            <a:cxnLst/>
            <a:rect l="l" t="t" r="r" b="b"/>
            <a:pathLst>
              <a:path w="7339624" h="7778747">
                <a:moveTo>
                  <a:pt x="0" y="0"/>
                </a:moveTo>
                <a:lnTo>
                  <a:pt x="7339624" y="0"/>
                </a:lnTo>
                <a:lnTo>
                  <a:pt x="7339624" y="7778747"/>
                </a:lnTo>
                <a:lnTo>
                  <a:pt x="0" y="7778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077" t="1249" r="-8077" b="124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35554" y="695146"/>
            <a:ext cx="15216893" cy="553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1"/>
              </a:lnSpc>
            </a:pPr>
            <a:r>
              <a:rPr lang="en-US" sz="3564" dirty="0">
                <a:solidFill>
                  <a:srgbClr val="2A2921"/>
                </a:solidFill>
                <a:latin typeface="Gotham Bold"/>
              </a:rPr>
              <a:t>UCF: Refurbishment Before and After Shown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716CAF6-097F-412D-B3DD-AC5454E5AC67}"/>
              </a:ext>
            </a:extLst>
          </p:cNvPr>
          <p:cNvSpPr txBox="1"/>
          <p:nvPr/>
        </p:nvSpPr>
        <p:spPr>
          <a:xfrm>
            <a:off x="1219200" y="9718481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652100FF-64ED-4682-BE41-6C0D9D431588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811" y="-18288"/>
            <a:ext cx="18287998" cy="10287000"/>
            <a:chOff x="0" y="0"/>
            <a:chExt cx="2438399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79284" y="1079286"/>
            <a:ext cx="16129430" cy="8102430"/>
            <a:chOff x="0" y="0"/>
            <a:chExt cx="21505906" cy="10803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05926" cy="10803255"/>
            </a:xfrm>
            <a:custGeom>
              <a:avLst/>
              <a:gdLst/>
              <a:ahLst/>
              <a:cxnLst/>
              <a:rect l="l" t="t" r="r" b="b"/>
              <a:pathLst>
                <a:path w="21505926" h="10803255">
                  <a:moveTo>
                    <a:pt x="19050" y="0"/>
                  </a:moveTo>
                  <a:lnTo>
                    <a:pt x="21486876" y="0"/>
                  </a:lnTo>
                  <a:cubicBezTo>
                    <a:pt x="21497417" y="0"/>
                    <a:pt x="21505926" y="8509"/>
                    <a:pt x="21505926" y="19050"/>
                  </a:cubicBezTo>
                  <a:lnTo>
                    <a:pt x="21505926" y="10784205"/>
                  </a:lnTo>
                  <a:cubicBezTo>
                    <a:pt x="21505926" y="10794747"/>
                    <a:pt x="21497417" y="10803255"/>
                    <a:pt x="21486876" y="10803255"/>
                  </a:cubicBezTo>
                  <a:lnTo>
                    <a:pt x="19050" y="10803255"/>
                  </a:lnTo>
                  <a:cubicBezTo>
                    <a:pt x="8509" y="10803255"/>
                    <a:pt x="0" y="10794747"/>
                    <a:pt x="0" y="1078420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0784205"/>
                  </a:lnTo>
                  <a:lnTo>
                    <a:pt x="19050" y="10784205"/>
                  </a:lnTo>
                  <a:lnTo>
                    <a:pt x="19050" y="10765155"/>
                  </a:lnTo>
                  <a:lnTo>
                    <a:pt x="21486876" y="10765155"/>
                  </a:lnTo>
                  <a:lnTo>
                    <a:pt x="21486876" y="10784205"/>
                  </a:lnTo>
                  <a:lnTo>
                    <a:pt x="21467826" y="10784205"/>
                  </a:lnTo>
                  <a:lnTo>
                    <a:pt x="21467826" y="19050"/>
                  </a:lnTo>
                  <a:lnTo>
                    <a:pt x="21486876" y="19050"/>
                  </a:lnTo>
                  <a:lnTo>
                    <a:pt x="21486876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University of Central Florida Logo"/>
          <p:cNvSpPr/>
          <p:nvPr/>
        </p:nvSpPr>
        <p:spPr>
          <a:xfrm>
            <a:off x="8743950" y="1085850"/>
            <a:ext cx="800100" cy="1076678"/>
          </a:xfrm>
          <a:custGeom>
            <a:avLst/>
            <a:gdLst/>
            <a:ahLst/>
            <a:cxnLst/>
            <a:rect l="l" t="t" r="r" b="b"/>
            <a:pathLst>
              <a:path w="800100" h="1076678">
                <a:moveTo>
                  <a:pt x="0" y="0"/>
                </a:moveTo>
                <a:lnTo>
                  <a:pt x="800100" y="0"/>
                </a:lnTo>
                <a:lnTo>
                  <a:pt x="800100" y="1076678"/>
                </a:lnTo>
                <a:lnTo>
                  <a:pt x="0" y="1076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62588" y="5302281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28800" y="2781300"/>
            <a:ext cx="149733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00"/>
                </a:solidFill>
                <a:latin typeface="Gotham Bold"/>
              </a:rPr>
              <a:t>Pathways for Partnership with UCF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7350" y="5869356"/>
            <a:ext cx="14973300" cy="118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2700" b="1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Samantha Mason, Construction Support Team Manager</a:t>
            </a:r>
          </a:p>
          <a:p>
            <a:pPr algn="ctr">
              <a:lnSpc>
                <a:spcPts val="4860"/>
              </a:lnSpc>
            </a:pPr>
            <a:r>
              <a:rPr lang="en-US" sz="2700" b="1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033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53025"/>
            <a:ext cx="9163050" cy="5162550"/>
            <a:chOff x="0" y="0"/>
            <a:chExt cx="12217400" cy="6883400"/>
          </a:xfrm>
        </p:grpSpPr>
        <p:sp>
          <p:nvSpPr>
            <p:cNvPr id="3" name="Freeform 3"/>
            <p:cNvSpPr/>
            <p:nvPr/>
          </p:nvSpPr>
          <p:spPr>
            <a:xfrm>
              <a:off x="12700" y="127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9C423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2217400" cy="6883400"/>
            </a:xfrm>
            <a:custGeom>
              <a:avLst/>
              <a:gdLst/>
              <a:ahLst/>
              <a:cxnLst/>
              <a:rect l="l" t="t" r="r" b="b"/>
              <a:pathLst>
                <a:path w="12217400" h="6883400">
                  <a:moveTo>
                    <a:pt x="12700" y="0"/>
                  </a:moveTo>
                  <a:lnTo>
                    <a:pt x="12204700" y="0"/>
                  </a:lnTo>
                  <a:cubicBezTo>
                    <a:pt x="12211685" y="0"/>
                    <a:pt x="12217400" y="5715"/>
                    <a:pt x="12217400" y="12700"/>
                  </a:cubicBezTo>
                  <a:lnTo>
                    <a:pt x="12217400" y="6870700"/>
                  </a:lnTo>
                  <a:cubicBezTo>
                    <a:pt x="12217400" y="6877685"/>
                    <a:pt x="12211685" y="6883400"/>
                    <a:pt x="12204700" y="6883400"/>
                  </a:cubicBezTo>
                  <a:lnTo>
                    <a:pt x="12700" y="6883400"/>
                  </a:lnTo>
                  <a:cubicBezTo>
                    <a:pt x="5715" y="6883400"/>
                    <a:pt x="0" y="6877685"/>
                    <a:pt x="0" y="6870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870700"/>
                  </a:lnTo>
                  <a:lnTo>
                    <a:pt x="12700" y="6870700"/>
                  </a:lnTo>
                  <a:lnTo>
                    <a:pt x="12700" y="6858000"/>
                  </a:lnTo>
                  <a:lnTo>
                    <a:pt x="12204700" y="6858000"/>
                  </a:lnTo>
                  <a:lnTo>
                    <a:pt x="12204700" y="6870700"/>
                  </a:lnTo>
                  <a:lnTo>
                    <a:pt x="12192000" y="6870700"/>
                  </a:lnTo>
                  <a:lnTo>
                    <a:pt x="12192000" y="12700"/>
                  </a:lnTo>
                  <a:lnTo>
                    <a:pt x="12204700" y="12700"/>
                  </a:lnTo>
                  <a:lnTo>
                    <a:pt x="12204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CB18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2217400" cy="69119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43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34475" y="5133975"/>
            <a:ext cx="9163050" cy="5162550"/>
            <a:chOff x="0" y="0"/>
            <a:chExt cx="12217400" cy="6883400"/>
          </a:xfrm>
        </p:grpSpPr>
        <p:sp>
          <p:nvSpPr>
            <p:cNvPr id="7" name="Freeform 7"/>
            <p:cNvSpPr/>
            <p:nvPr/>
          </p:nvSpPr>
          <p:spPr>
            <a:xfrm>
              <a:off x="12700" y="127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2217400" cy="6883400"/>
            </a:xfrm>
            <a:custGeom>
              <a:avLst/>
              <a:gdLst/>
              <a:ahLst/>
              <a:cxnLst/>
              <a:rect l="l" t="t" r="r" b="b"/>
              <a:pathLst>
                <a:path w="12217400" h="6883400">
                  <a:moveTo>
                    <a:pt x="12700" y="0"/>
                  </a:moveTo>
                  <a:lnTo>
                    <a:pt x="12204700" y="0"/>
                  </a:lnTo>
                  <a:cubicBezTo>
                    <a:pt x="12211685" y="0"/>
                    <a:pt x="12217400" y="5715"/>
                    <a:pt x="12217400" y="12700"/>
                  </a:cubicBezTo>
                  <a:lnTo>
                    <a:pt x="12217400" y="6870700"/>
                  </a:lnTo>
                  <a:cubicBezTo>
                    <a:pt x="12217400" y="6877685"/>
                    <a:pt x="12211685" y="6883400"/>
                    <a:pt x="12204700" y="6883400"/>
                  </a:cubicBezTo>
                  <a:lnTo>
                    <a:pt x="12700" y="6883400"/>
                  </a:lnTo>
                  <a:cubicBezTo>
                    <a:pt x="5715" y="6883400"/>
                    <a:pt x="0" y="6877685"/>
                    <a:pt x="0" y="6870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870700"/>
                  </a:lnTo>
                  <a:lnTo>
                    <a:pt x="12700" y="6870700"/>
                  </a:lnTo>
                  <a:lnTo>
                    <a:pt x="12700" y="6858000"/>
                  </a:lnTo>
                  <a:lnTo>
                    <a:pt x="12204700" y="6858000"/>
                  </a:lnTo>
                  <a:lnTo>
                    <a:pt x="12204700" y="6870700"/>
                  </a:lnTo>
                  <a:lnTo>
                    <a:pt x="12192000" y="6870700"/>
                  </a:lnTo>
                  <a:lnTo>
                    <a:pt x="12192000" y="12700"/>
                  </a:lnTo>
                  <a:lnTo>
                    <a:pt x="12204700" y="12700"/>
                  </a:lnTo>
                  <a:lnTo>
                    <a:pt x="12204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666B7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2217400" cy="691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432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28575" y="4763"/>
            <a:ext cx="9163050" cy="5148262"/>
            <a:chOff x="0" y="0"/>
            <a:chExt cx="12217400" cy="6864350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12192000" cy="6838950"/>
            </a:xfrm>
            <a:custGeom>
              <a:avLst/>
              <a:gdLst/>
              <a:ahLst/>
              <a:cxnLst/>
              <a:rect l="l" t="t" r="r" b="b"/>
              <a:pathLst>
                <a:path w="12192000" h="6838950">
                  <a:moveTo>
                    <a:pt x="0" y="0"/>
                  </a:moveTo>
                  <a:lnTo>
                    <a:pt x="12192000" y="0"/>
                  </a:lnTo>
                  <a:lnTo>
                    <a:pt x="12192000" y="6838950"/>
                  </a:lnTo>
                  <a:lnTo>
                    <a:pt x="0" y="683895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12217400" cy="6864350"/>
            </a:xfrm>
            <a:custGeom>
              <a:avLst/>
              <a:gdLst/>
              <a:ahLst/>
              <a:cxnLst/>
              <a:rect l="l" t="t" r="r" b="b"/>
              <a:pathLst>
                <a:path w="12217400" h="6864350">
                  <a:moveTo>
                    <a:pt x="12700" y="0"/>
                  </a:moveTo>
                  <a:lnTo>
                    <a:pt x="12204700" y="0"/>
                  </a:lnTo>
                  <a:cubicBezTo>
                    <a:pt x="12211685" y="0"/>
                    <a:pt x="12217400" y="5715"/>
                    <a:pt x="12217400" y="12700"/>
                  </a:cubicBezTo>
                  <a:lnTo>
                    <a:pt x="12217400" y="6851650"/>
                  </a:lnTo>
                  <a:cubicBezTo>
                    <a:pt x="12217400" y="6858635"/>
                    <a:pt x="12211685" y="6864350"/>
                    <a:pt x="12204700" y="6864350"/>
                  </a:cubicBezTo>
                  <a:lnTo>
                    <a:pt x="12700" y="6864350"/>
                  </a:lnTo>
                  <a:cubicBezTo>
                    <a:pt x="5715" y="6864350"/>
                    <a:pt x="0" y="6858635"/>
                    <a:pt x="0" y="685165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851650"/>
                  </a:lnTo>
                  <a:lnTo>
                    <a:pt x="12700" y="6851650"/>
                  </a:lnTo>
                  <a:lnTo>
                    <a:pt x="12700" y="6838950"/>
                  </a:lnTo>
                  <a:lnTo>
                    <a:pt x="12204700" y="6838950"/>
                  </a:lnTo>
                  <a:lnTo>
                    <a:pt x="12204700" y="6851650"/>
                  </a:lnTo>
                  <a:lnTo>
                    <a:pt x="12192000" y="6851650"/>
                  </a:lnTo>
                  <a:lnTo>
                    <a:pt x="12192000" y="12700"/>
                  </a:lnTo>
                  <a:lnTo>
                    <a:pt x="12204700" y="12700"/>
                  </a:lnTo>
                  <a:lnTo>
                    <a:pt x="12204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CB18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2217400" cy="689292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endParaRPr/>
            </a:p>
            <a:p>
              <a:pPr algn="just">
                <a:lnSpc>
                  <a:spcPts val="514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24950" y="4763"/>
            <a:ext cx="9163050" cy="5162550"/>
            <a:chOff x="0" y="0"/>
            <a:chExt cx="12217400" cy="6883400"/>
          </a:xfrm>
        </p:grpSpPr>
        <p:sp>
          <p:nvSpPr>
            <p:cNvPr id="15" name="Freeform 15"/>
            <p:cNvSpPr/>
            <p:nvPr/>
          </p:nvSpPr>
          <p:spPr>
            <a:xfrm>
              <a:off x="12700" y="1270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9C423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2217400" cy="6883400"/>
            </a:xfrm>
            <a:custGeom>
              <a:avLst/>
              <a:gdLst/>
              <a:ahLst/>
              <a:cxnLst/>
              <a:rect l="l" t="t" r="r" b="b"/>
              <a:pathLst>
                <a:path w="12217400" h="6883400">
                  <a:moveTo>
                    <a:pt x="12700" y="0"/>
                  </a:moveTo>
                  <a:lnTo>
                    <a:pt x="12204700" y="0"/>
                  </a:lnTo>
                  <a:cubicBezTo>
                    <a:pt x="12211685" y="0"/>
                    <a:pt x="12217400" y="5715"/>
                    <a:pt x="12217400" y="12700"/>
                  </a:cubicBezTo>
                  <a:lnTo>
                    <a:pt x="12217400" y="6870700"/>
                  </a:lnTo>
                  <a:cubicBezTo>
                    <a:pt x="12217400" y="6877685"/>
                    <a:pt x="12211685" y="6883400"/>
                    <a:pt x="12204700" y="6883400"/>
                  </a:cubicBezTo>
                  <a:lnTo>
                    <a:pt x="12700" y="6883400"/>
                  </a:lnTo>
                  <a:cubicBezTo>
                    <a:pt x="5715" y="6883400"/>
                    <a:pt x="0" y="6877685"/>
                    <a:pt x="0" y="6870700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6870700"/>
                  </a:lnTo>
                  <a:lnTo>
                    <a:pt x="12700" y="6870700"/>
                  </a:lnTo>
                  <a:lnTo>
                    <a:pt x="12700" y="6858000"/>
                  </a:lnTo>
                  <a:lnTo>
                    <a:pt x="12204700" y="6858000"/>
                  </a:lnTo>
                  <a:lnTo>
                    <a:pt x="12204700" y="6870700"/>
                  </a:lnTo>
                  <a:lnTo>
                    <a:pt x="12192000" y="6870700"/>
                  </a:lnTo>
                  <a:lnTo>
                    <a:pt x="12192000" y="12700"/>
                  </a:lnTo>
                  <a:lnTo>
                    <a:pt x="12204700" y="12700"/>
                  </a:lnTo>
                  <a:lnTo>
                    <a:pt x="12204700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BCB18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2217400" cy="69119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324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endParaRPr/>
            </a:p>
            <a:p>
              <a:pPr algn="l">
                <a:lnSpc>
                  <a:spcPts val="3240"/>
                </a:lnSpc>
              </a:pPr>
              <a:endParaRPr/>
            </a:p>
            <a:p>
              <a:pPr algn="l">
                <a:lnSpc>
                  <a:spcPts val="32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5400000">
            <a:off x="7271706" y="2606866"/>
            <a:ext cx="2425083" cy="5054219"/>
            <a:chOff x="0" y="0"/>
            <a:chExt cx="638705" cy="133115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8705" cy="1331152"/>
            </a:xfrm>
            <a:custGeom>
              <a:avLst/>
              <a:gdLst/>
              <a:ahLst/>
              <a:cxnLst/>
              <a:rect l="l" t="t" r="r" b="b"/>
              <a:pathLst>
                <a:path w="638705" h="1331152">
                  <a:moveTo>
                    <a:pt x="0" y="0"/>
                  </a:moveTo>
                  <a:lnTo>
                    <a:pt x="638705" y="0"/>
                  </a:lnTo>
                  <a:lnTo>
                    <a:pt x="638705" y="1331152"/>
                  </a:lnTo>
                  <a:lnTo>
                    <a:pt x="0" y="1331152"/>
                  </a:lnTo>
                  <a:close/>
                </a:path>
              </a:pathLst>
            </a:custGeom>
            <a:solidFill>
              <a:srgbClr val="FFFFFF"/>
            </a:solidFill>
            <a:ln w="857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638705" cy="1378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260577" y="4673971"/>
            <a:ext cx="4510439" cy="961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00000"/>
                </a:solidFill>
                <a:latin typeface="Gotham Bold"/>
              </a:rPr>
              <a:t>Pathways for Partnership with UCF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8130" y="784868"/>
            <a:ext cx="5477687" cy="59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Gotham Bold"/>
              </a:rPr>
              <a:t>Prequalified Vendor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2262" y="1590793"/>
            <a:ext cx="6432230" cy="40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4" lvl="1" indent="-259077" algn="ctr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FFFFFF"/>
                </a:solidFill>
                <a:latin typeface="Gotham Bold"/>
              </a:rPr>
              <a:t>Meet minimum requirements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73917" y="2133442"/>
            <a:ext cx="6019811" cy="40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4" lvl="1" indent="-259077" algn="ctr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FFFFFF"/>
                </a:solidFill>
                <a:latin typeface="Gotham Bold"/>
              </a:rPr>
              <a:t>Register as UCF Supplier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84264" y="6672618"/>
            <a:ext cx="614822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Gotham Bold"/>
              </a:rPr>
              <a:t>Government &amp; Cooperative Agreements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1987" y="7950715"/>
            <a:ext cx="6451038" cy="405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54" lvl="1" indent="-259077" algn="ctr">
              <a:lnSpc>
                <a:spcPts val="3359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Gotham Bold"/>
              </a:rPr>
              <a:t>Provide existing contracts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09300" y="724656"/>
            <a:ext cx="6575091" cy="62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000000"/>
                </a:solidFill>
                <a:latin typeface="Gotham Bold"/>
              </a:rPr>
              <a:t>Continuing Service Contract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68407" y="1475549"/>
            <a:ext cx="8038643" cy="1708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1977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rgbClr val="000000"/>
                </a:solidFill>
                <a:latin typeface="Gotham Bold"/>
              </a:rPr>
              <a:t>General Contractor &lt; $500K; July 2024</a:t>
            </a:r>
          </a:p>
          <a:p>
            <a:pPr marL="601977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rgbClr val="000000"/>
                </a:solidFill>
                <a:latin typeface="Gotham Bold"/>
              </a:rPr>
              <a:t>Roofing; Oct 2024</a:t>
            </a:r>
          </a:p>
          <a:p>
            <a:pPr marL="601977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rgbClr val="000000"/>
                </a:solidFill>
                <a:latin typeface="Gotham Bold"/>
              </a:rPr>
              <a:t>Structural Engineering; Nov 2024</a:t>
            </a:r>
          </a:p>
          <a:p>
            <a:pPr marL="601977" lvl="1" indent="-342900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399" dirty="0">
                <a:solidFill>
                  <a:srgbClr val="000000"/>
                </a:solidFill>
                <a:latin typeface="Gotham Bold"/>
              </a:rPr>
              <a:t>Tree Care; Nov 2024</a:t>
            </a:r>
            <a:endParaRPr lang="en-US" sz="2399" b="1" dirty="0">
              <a:solidFill>
                <a:srgbClr val="000000"/>
              </a:solidFill>
              <a:latin typeface="Gotham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959943" y="6646500"/>
            <a:ext cx="7493064" cy="622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 dirty="0">
                <a:solidFill>
                  <a:srgbClr val="FFFFFF"/>
                </a:solidFill>
                <a:latin typeface="Gotham Bold"/>
              </a:rPr>
              <a:t>Public Competitive Solicitation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573565" y="7535755"/>
            <a:ext cx="8352163" cy="69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6" lvl="1" indent="-215898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Gotham Bold"/>
              </a:rPr>
              <a:t>PDC website – current advertisements </a:t>
            </a:r>
            <a:r>
              <a:rPr lang="en-US" sz="1999" dirty="0">
                <a:solidFill>
                  <a:srgbClr val="233DFF"/>
                </a:solidFill>
                <a:latin typeface="Gotham Bold"/>
              </a:rPr>
              <a:t>https://fp.ucf.edu/vendors/current-advertisements/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573564" y="8524884"/>
            <a:ext cx="8352163" cy="69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6" lvl="1" indent="-215898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Gotham Bold"/>
              </a:rPr>
              <a:t>Florida Administrative Weekly </a:t>
            </a:r>
            <a:r>
              <a:rPr lang="en-US" sz="1999" dirty="0">
                <a:solidFill>
                  <a:srgbClr val="233DFF"/>
                </a:solidFill>
                <a:latin typeface="Gotham Bold"/>
              </a:rPr>
              <a:t>https://www.flrules.org/bigDoc/Default.asp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3182" y="933899"/>
            <a:ext cx="16116310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 dirty="0">
                <a:solidFill>
                  <a:srgbClr val="000000"/>
                </a:solidFill>
                <a:latin typeface="Gotham Bold"/>
              </a:rPr>
              <a:t>FBO Leadership Team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8660603" y="4158444"/>
            <a:ext cx="93802" cy="2542658"/>
            <a:chOff x="0" y="0"/>
            <a:chExt cx="125070" cy="3390211"/>
          </a:xfrm>
        </p:grpSpPr>
        <p:sp>
          <p:nvSpPr>
            <p:cNvPr id="5" name="Freeform 5"/>
            <p:cNvSpPr/>
            <p:nvPr/>
          </p:nvSpPr>
          <p:spPr>
            <a:xfrm>
              <a:off x="0" y="56140"/>
              <a:ext cx="125095" cy="3278014"/>
            </a:xfrm>
            <a:custGeom>
              <a:avLst/>
              <a:gdLst/>
              <a:ahLst/>
              <a:cxnLst/>
              <a:rect l="l" t="t" r="r" b="b"/>
              <a:pathLst>
                <a:path w="125095" h="3278014">
                  <a:moveTo>
                    <a:pt x="0" y="3277639"/>
                  </a:moveTo>
                  <a:lnTo>
                    <a:pt x="10795" y="0"/>
                  </a:lnTo>
                  <a:lnTo>
                    <a:pt x="125095" y="375"/>
                  </a:lnTo>
                  <a:lnTo>
                    <a:pt x="114300" y="327801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8794862" y="5377369"/>
            <a:ext cx="2283546" cy="84401"/>
            <a:chOff x="0" y="0"/>
            <a:chExt cx="3044728" cy="112534"/>
          </a:xfrm>
        </p:grpSpPr>
        <p:sp>
          <p:nvSpPr>
            <p:cNvPr id="7" name="Freeform 7"/>
            <p:cNvSpPr/>
            <p:nvPr/>
          </p:nvSpPr>
          <p:spPr>
            <a:xfrm>
              <a:off x="57150" y="0"/>
              <a:ext cx="2930398" cy="112531"/>
            </a:xfrm>
            <a:custGeom>
              <a:avLst/>
              <a:gdLst/>
              <a:ahLst/>
              <a:cxnLst/>
              <a:rect l="l" t="t" r="r" b="b"/>
              <a:pathLst>
                <a:path w="2930398" h="112531">
                  <a:moveTo>
                    <a:pt x="0" y="0"/>
                  </a:moveTo>
                  <a:lnTo>
                    <a:pt x="2930398" y="0"/>
                  </a:lnTo>
                  <a:lnTo>
                    <a:pt x="2930398" y="112531"/>
                  </a:lnTo>
                  <a:lnTo>
                    <a:pt x="0" y="11253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680145" y="2702600"/>
            <a:ext cx="4882630" cy="1575196"/>
            <a:chOff x="0" y="0"/>
            <a:chExt cx="6510174" cy="2100262"/>
          </a:xfrm>
        </p:grpSpPr>
        <p:sp>
          <p:nvSpPr>
            <p:cNvPr id="9" name="Freeform 9"/>
            <p:cNvSpPr/>
            <p:nvPr/>
          </p:nvSpPr>
          <p:spPr>
            <a:xfrm>
              <a:off x="28133" y="28575"/>
              <a:ext cx="6453876" cy="2043049"/>
            </a:xfrm>
            <a:custGeom>
              <a:avLst/>
              <a:gdLst/>
              <a:ahLst/>
              <a:cxnLst/>
              <a:rect l="l" t="t" r="r" b="b"/>
              <a:pathLst>
                <a:path w="6453876" h="2043049">
                  <a:moveTo>
                    <a:pt x="0" y="340487"/>
                  </a:moveTo>
                  <a:cubicBezTo>
                    <a:pt x="0" y="152400"/>
                    <a:pt x="152916" y="0"/>
                    <a:pt x="341592" y="0"/>
                  </a:cubicBezTo>
                  <a:lnTo>
                    <a:pt x="6112283" y="0"/>
                  </a:lnTo>
                  <a:cubicBezTo>
                    <a:pt x="6300959" y="0"/>
                    <a:pt x="6453875" y="152400"/>
                    <a:pt x="6453875" y="340487"/>
                  </a:cubicBezTo>
                  <a:lnTo>
                    <a:pt x="6453875" y="1702562"/>
                  </a:lnTo>
                  <a:cubicBezTo>
                    <a:pt x="6453875" y="1890649"/>
                    <a:pt x="6300959" y="2043049"/>
                    <a:pt x="6112283" y="2043049"/>
                  </a:cubicBezTo>
                  <a:lnTo>
                    <a:pt x="341592" y="2043049"/>
                  </a:lnTo>
                  <a:cubicBezTo>
                    <a:pt x="152916" y="2043049"/>
                    <a:pt x="0" y="1890649"/>
                    <a:pt x="0" y="170256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510141" cy="2100199"/>
            </a:xfrm>
            <a:custGeom>
              <a:avLst/>
              <a:gdLst/>
              <a:ahLst/>
              <a:cxnLst/>
              <a:rect l="l" t="t" r="r" b="b"/>
              <a:pathLst>
                <a:path w="6510141" h="2100199">
                  <a:moveTo>
                    <a:pt x="0" y="369062"/>
                  </a:moveTo>
                  <a:cubicBezTo>
                    <a:pt x="0" y="164719"/>
                    <a:pt x="166045" y="0"/>
                    <a:pt x="369725" y="0"/>
                  </a:cubicBezTo>
                  <a:lnTo>
                    <a:pt x="6140416" y="0"/>
                  </a:lnTo>
                  <a:lnTo>
                    <a:pt x="6140416" y="28575"/>
                  </a:lnTo>
                  <a:lnTo>
                    <a:pt x="6140416" y="0"/>
                  </a:lnTo>
                  <a:cubicBezTo>
                    <a:pt x="6344096" y="0"/>
                    <a:pt x="6510141" y="164719"/>
                    <a:pt x="6510141" y="369062"/>
                  </a:cubicBezTo>
                  <a:lnTo>
                    <a:pt x="6482008" y="369062"/>
                  </a:lnTo>
                  <a:lnTo>
                    <a:pt x="6510141" y="369062"/>
                  </a:lnTo>
                  <a:lnTo>
                    <a:pt x="6510141" y="1731137"/>
                  </a:lnTo>
                  <a:lnTo>
                    <a:pt x="6482008" y="1731137"/>
                  </a:lnTo>
                  <a:lnTo>
                    <a:pt x="6510141" y="1731137"/>
                  </a:lnTo>
                  <a:cubicBezTo>
                    <a:pt x="6510141" y="1935480"/>
                    <a:pt x="6344096" y="2100199"/>
                    <a:pt x="6140416" y="2100199"/>
                  </a:cubicBezTo>
                  <a:lnTo>
                    <a:pt x="6140416" y="2071624"/>
                  </a:lnTo>
                  <a:lnTo>
                    <a:pt x="6140416" y="2100199"/>
                  </a:lnTo>
                  <a:lnTo>
                    <a:pt x="369725" y="2100199"/>
                  </a:lnTo>
                  <a:lnTo>
                    <a:pt x="369725" y="2071624"/>
                  </a:lnTo>
                  <a:lnTo>
                    <a:pt x="369725" y="2100199"/>
                  </a:lnTo>
                  <a:cubicBezTo>
                    <a:pt x="166045" y="2100199"/>
                    <a:pt x="0" y="1935480"/>
                    <a:pt x="0" y="1731137"/>
                  </a:cubicBezTo>
                  <a:lnTo>
                    <a:pt x="0" y="369062"/>
                  </a:lnTo>
                  <a:lnTo>
                    <a:pt x="28133" y="369062"/>
                  </a:lnTo>
                  <a:lnTo>
                    <a:pt x="0" y="369062"/>
                  </a:lnTo>
                  <a:moveTo>
                    <a:pt x="56265" y="369062"/>
                  </a:moveTo>
                  <a:lnTo>
                    <a:pt x="56265" y="1731137"/>
                  </a:lnTo>
                  <a:lnTo>
                    <a:pt x="28133" y="1731137"/>
                  </a:lnTo>
                  <a:lnTo>
                    <a:pt x="56265" y="1731137"/>
                  </a:lnTo>
                  <a:cubicBezTo>
                    <a:pt x="56265" y="1902968"/>
                    <a:pt x="196178" y="2043049"/>
                    <a:pt x="369725" y="2043049"/>
                  </a:cubicBezTo>
                  <a:lnTo>
                    <a:pt x="6140416" y="2043049"/>
                  </a:lnTo>
                  <a:cubicBezTo>
                    <a:pt x="6314088" y="2043049"/>
                    <a:pt x="6453875" y="1902841"/>
                    <a:pt x="6453875" y="1731137"/>
                  </a:cubicBezTo>
                  <a:lnTo>
                    <a:pt x="6453875" y="369062"/>
                  </a:lnTo>
                  <a:cubicBezTo>
                    <a:pt x="6453875" y="197231"/>
                    <a:pt x="6313963" y="57150"/>
                    <a:pt x="6140416" y="57150"/>
                  </a:cubicBezTo>
                  <a:lnTo>
                    <a:pt x="369725" y="57150"/>
                  </a:lnTo>
                  <a:lnTo>
                    <a:pt x="369725" y="28575"/>
                  </a:lnTo>
                  <a:lnTo>
                    <a:pt x="369725" y="57150"/>
                  </a:lnTo>
                  <a:cubicBezTo>
                    <a:pt x="196178" y="57150"/>
                    <a:pt x="56265" y="197358"/>
                    <a:pt x="56265" y="369062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6510174" cy="2109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 spc="25" dirty="0">
                  <a:solidFill>
                    <a:srgbClr val="FEC200"/>
                  </a:solidFill>
                  <a:latin typeface="TT Rounds Condensed Bold"/>
                </a:rPr>
                <a:t>Jon Varnell</a:t>
              </a:r>
            </a:p>
            <a:p>
              <a:pPr algn="ctr">
                <a:lnSpc>
                  <a:spcPts val="3000"/>
                </a:lnSpc>
              </a:pPr>
              <a:r>
                <a:rPr lang="en-US" sz="2500" spc="23" dirty="0">
                  <a:solidFill>
                    <a:srgbClr val="FFFFFF"/>
                  </a:solidFill>
                  <a:latin typeface="TT Rounds Condensed"/>
                </a:rPr>
                <a:t>Vice President of Administrative Operations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8852458" y="-1348702"/>
            <a:ext cx="165624" cy="15751164"/>
            <a:chOff x="0" y="0"/>
            <a:chExt cx="220832" cy="21001551"/>
          </a:xfrm>
        </p:grpSpPr>
        <p:sp>
          <p:nvSpPr>
            <p:cNvPr id="13" name="Freeform 13"/>
            <p:cNvSpPr/>
            <p:nvPr/>
          </p:nvSpPr>
          <p:spPr>
            <a:xfrm>
              <a:off x="0" y="56015"/>
              <a:ext cx="220853" cy="20889668"/>
            </a:xfrm>
            <a:custGeom>
              <a:avLst/>
              <a:gdLst/>
              <a:ahLst/>
              <a:cxnLst/>
              <a:rect l="l" t="t" r="r" b="b"/>
              <a:pathLst>
                <a:path w="220853" h="20889668">
                  <a:moveTo>
                    <a:pt x="114300" y="0"/>
                  </a:moveTo>
                  <a:lnTo>
                    <a:pt x="220853" y="20889041"/>
                  </a:lnTo>
                  <a:lnTo>
                    <a:pt x="106553" y="20889668"/>
                  </a:lnTo>
                  <a:lnTo>
                    <a:pt x="0" y="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/>
          <p:nvPr/>
        </p:nvGrpSpPr>
        <p:grpSpPr>
          <a:xfrm rot="5400000">
            <a:off x="645391" y="6936988"/>
            <a:ext cx="983329" cy="84398"/>
            <a:chOff x="0" y="0"/>
            <a:chExt cx="1311106" cy="112531"/>
          </a:xfrm>
        </p:grpSpPr>
        <p:sp>
          <p:nvSpPr>
            <p:cNvPr id="15" name="Freeform 15"/>
            <p:cNvSpPr/>
            <p:nvPr/>
          </p:nvSpPr>
          <p:spPr>
            <a:xfrm>
              <a:off x="57150" y="0"/>
              <a:ext cx="1196848" cy="112531"/>
            </a:xfrm>
            <a:custGeom>
              <a:avLst/>
              <a:gdLst/>
              <a:ahLst/>
              <a:cxnLst/>
              <a:rect l="l" t="t" r="r" b="b"/>
              <a:pathLst>
                <a:path w="1196848" h="112531">
                  <a:moveTo>
                    <a:pt x="0" y="0"/>
                  </a:moveTo>
                  <a:lnTo>
                    <a:pt x="1196848" y="0"/>
                  </a:lnTo>
                  <a:lnTo>
                    <a:pt x="1196848" y="112531"/>
                  </a:lnTo>
                  <a:lnTo>
                    <a:pt x="0" y="11253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455240" y="6944134"/>
            <a:ext cx="983329" cy="84398"/>
            <a:chOff x="0" y="0"/>
            <a:chExt cx="1311106" cy="112531"/>
          </a:xfrm>
        </p:grpSpPr>
        <p:sp>
          <p:nvSpPr>
            <p:cNvPr id="17" name="Freeform 17"/>
            <p:cNvSpPr/>
            <p:nvPr/>
          </p:nvSpPr>
          <p:spPr>
            <a:xfrm>
              <a:off x="57150" y="0"/>
              <a:ext cx="1196848" cy="112531"/>
            </a:xfrm>
            <a:custGeom>
              <a:avLst/>
              <a:gdLst/>
              <a:ahLst/>
              <a:cxnLst/>
              <a:rect l="l" t="t" r="r" b="b"/>
              <a:pathLst>
                <a:path w="1196848" h="112531">
                  <a:moveTo>
                    <a:pt x="0" y="0"/>
                  </a:moveTo>
                  <a:lnTo>
                    <a:pt x="1196848" y="0"/>
                  </a:lnTo>
                  <a:lnTo>
                    <a:pt x="1196848" y="112531"/>
                  </a:lnTo>
                  <a:lnTo>
                    <a:pt x="0" y="11253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/>
          <p:nvPr/>
        </p:nvGrpSpPr>
        <p:grpSpPr>
          <a:xfrm rot="5400000">
            <a:off x="8469201" y="6971945"/>
            <a:ext cx="983329" cy="84398"/>
            <a:chOff x="0" y="0"/>
            <a:chExt cx="1311106" cy="112531"/>
          </a:xfrm>
        </p:grpSpPr>
        <p:sp>
          <p:nvSpPr>
            <p:cNvPr id="19" name="Freeform 19"/>
            <p:cNvSpPr/>
            <p:nvPr/>
          </p:nvSpPr>
          <p:spPr>
            <a:xfrm>
              <a:off x="57150" y="0"/>
              <a:ext cx="1196848" cy="112531"/>
            </a:xfrm>
            <a:custGeom>
              <a:avLst/>
              <a:gdLst/>
              <a:ahLst/>
              <a:cxnLst/>
              <a:rect l="l" t="t" r="r" b="b"/>
              <a:pathLst>
                <a:path w="1196848" h="112531">
                  <a:moveTo>
                    <a:pt x="0" y="0"/>
                  </a:moveTo>
                  <a:lnTo>
                    <a:pt x="1196848" y="0"/>
                  </a:lnTo>
                  <a:lnTo>
                    <a:pt x="1196848" y="112531"/>
                  </a:lnTo>
                  <a:lnTo>
                    <a:pt x="0" y="11253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20"/>
          <p:cNvGrpSpPr/>
          <p:nvPr/>
        </p:nvGrpSpPr>
        <p:grpSpPr>
          <a:xfrm rot="5400000">
            <a:off x="12563257" y="6944134"/>
            <a:ext cx="983330" cy="84398"/>
            <a:chOff x="0" y="0"/>
            <a:chExt cx="1311106" cy="112531"/>
          </a:xfrm>
        </p:grpSpPr>
        <p:sp>
          <p:nvSpPr>
            <p:cNvPr id="21" name="Freeform 21"/>
            <p:cNvSpPr/>
            <p:nvPr/>
          </p:nvSpPr>
          <p:spPr>
            <a:xfrm>
              <a:off x="57150" y="0"/>
              <a:ext cx="1196848" cy="112531"/>
            </a:xfrm>
            <a:custGeom>
              <a:avLst/>
              <a:gdLst/>
              <a:ahLst/>
              <a:cxnLst/>
              <a:rect l="l" t="t" r="r" b="b"/>
              <a:pathLst>
                <a:path w="1196848" h="112531">
                  <a:moveTo>
                    <a:pt x="0" y="0"/>
                  </a:moveTo>
                  <a:lnTo>
                    <a:pt x="1196848" y="0"/>
                  </a:lnTo>
                  <a:lnTo>
                    <a:pt x="1196848" y="112531"/>
                  </a:lnTo>
                  <a:lnTo>
                    <a:pt x="0" y="11253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2" name="Group 22"/>
          <p:cNvGrpSpPr/>
          <p:nvPr/>
        </p:nvGrpSpPr>
        <p:grpSpPr>
          <a:xfrm rot="5400000">
            <a:off x="16236955" y="6887546"/>
            <a:ext cx="983330" cy="84398"/>
            <a:chOff x="0" y="0"/>
            <a:chExt cx="1311106" cy="112531"/>
          </a:xfrm>
        </p:grpSpPr>
        <p:sp>
          <p:nvSpPr>
            <p:cNvPr id="23" name="Freeform 23"/>
            <p:cNvSpPr/>
            <p:nvPr/>
          </p:nvSpPr>
          <p:spPr>
            <a:xfrm>
              <a:off x="57150" y="0"/>
              <a:ext cx="1196848" cy="112531"/>
            </a:xfrm>
            <a:custGeom>
              <a:avLst/>
              <a:gdLst/>
              <a:ahLst/>
              <a:cxnLst/>
              <a:rect l="l" t="t" r="r" b="b"/>
              <a:pathLst>
                <a:path w="1196848" h="112531">
                  <a:moveTo>
                    <a:pt x="0" y="0"/>
                  </a:moveTo>
                  <a:lnTo>
                    <a:pt x="1196848" y="0"/>
                  </a:lnTo>
                  <a:lnTo>
                    <a:pt x="1196848" y="112531"/>
                  </a:lnTo>
                  <a:lnTo>
                    <a:pt x="0" y="11253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4" name="Group 24"/>
          <p:cNvGrpSpPr/>
          <p:nvPr/>
        </p:nvGrpSpPr>
        <p:grpSpPr>
          <a:xfrm rot="5400000">
            <a:off x="1766629" y="7762388"/>
            <a:ext cx="2497006" cy="84399"/>
            <a:chOff x="0" y="0"/>
            <a:chExt cx="3329342" cy="112532"/>
          </a:xfrm>
        </p:grpSpPr>
        <p:sp>
          <p:nvSpPr>
            <p:cNvPr id="25" name="Freeform 25"/>
            <p:cNvSpPr/>
            <p:nvPr/>
          </p:nvSpPr>
          <p:spPr>
            <a:xfrm>
              <a:off x="57150" y="0"/>
              <a:ext cx="3215005" cy="112531"/>
            </a:xfrm>
            <a:custGeom>
              <a:avLst/>
              <a:gdLst/>
              <a:ahLst/>
              <a:cxnLst/>
              <a:rect l="l" t="t" r="r" b="b"/>
              <a:pathLst>
                <a:path w="3215005" h="112531">
                  <a:moveTo>
                    <a:pt x="0" y="0"/>
                  </a:moveTo>
                  <a:lnTo>
                    <a:pt x="3215005" y="0"/>
                  </a:lnTo>
                  <a:lnTo>
                    <a:pt x="3215005" y="112531"/>
                  </a:lnTo>
                  <a:lnTo>
                    <a:pt x="0" y="11253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6" name="Group 26"/>
          <p:cNvGrpSpPr/>
          <p:nvPr/>
        </p:nvGrpSpPr>
        <p:grpSpPr>
          <a:xfrm rot="5400000">
            <a:off x="5725072" y="7743338"/>
            <a:ext cx="2497006" cy="84399"/>
            <a:chOff x="0" y="0"/>
            <a:chExt cx="3329342" cy="112532"/>
          </a:xfrm>
        </p:grpSpPr>
        <p:sp>
          <p:nvSpPr>
            <p:cNvPr id="27" name="Freeform 27"/>
            <p:cNvSpPr/>
            <p:nvPr/>
          </p:nvSpPr>
          <p:spPr>
            <a:xfrm>
              <a:off x="57150" y="0"/>
              <a:ext cx="3215005" cy="112531"/>
            </a:xfrm>
            <a:custGeom>
              <a:avLst/>
              <a:gdLst/>
              <a:ahLst/>
              <a:cxnLst/>
              <a:rect l="l" t="t" r="r" b="b"/>
              <a:pathLst>
                <a:path w="3215005" h="112531">
                  <a:moveTo>
                    <a:pt x="0" y="0"/>
                  </a:moveTo>
                  <a:lnTo>
                    <a:pt x="3215005" y="0"/>
                  </a:lnTo>
                  <a:lnTo>
                    <a:pt x="3215005" y="112531"/>
                  </a:lnTo>
                  <a:lnTo>
                    <a:pt x="0" y="11253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8" name="Group 28"/>
          <p:cNvGrpSpPr/>
          <p:nvPr/>
        </p:nvGrpSpPr>
        <p:grpSpPr>
          <a:xfrm rot="5400000">
            <a:off x="9699653" y="7704148"/>
            <a:ext cx="2497006" cy="84399"/>
            <a:chOff x="0" y="0"/>
            <a:chExt cx="3329342" cy="112532"/>
          </a:xfrm>
        </p:grpSpPr>
        <p:sp>
          <p:nvSpPr>
            <p:cNvPr id="29" name="Freeform 29"/>
            <p:cNvSpPr/>
            <p:nvPr/>
          </p:nvSpPr>
          <p:spPr>
            <a:xfrm>
              <a:off x="57150" y="0"/>
              <a:ext cx="3215005" cy="112531"/>
            </a:xfrm>
            <a:custGeom>
              <a:avLst/>
              <a:gdLst/>
              <a:ahLst/>
              <a:cxnLst/>
              <a:rect l="l" t="t" r="r" b="b"/>
              <a:pathLst>
                <a:path w="3215005" h="112531">
                  <a:moveTo>
                    <a:pt x="0" y="0"/>
                  </a:moveTo>
                  <a:lnTo>
                    <a:pt x="3215005" y="0"/>
                  </a:lnTo>
                  <a:lnTo>
                    <a:pt x="3215005" y="112531"/>
                  </a:lnTo>
                  <a:lnTo>
                    <a:pt x="0" y="11253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0" name="Group 30"/>
          <p:cNvGrpSpPr/>
          <p:nvPr/>
        </p:nvGrpSpPr>
        <p:grpSpPr>
          <a:xfrm rot="5400000">
            <a:off x="13723076" y="7709848"/>
            <a:ext cx="2497006" cy="84399"/>
            <a:chOff x="0" y="0"/>
            <a:chExt cx="3329342" cy="112532"/>
          </a:xfrm>
        </p:grpSpPr>
        <p:sp>
          <p:nvSpPr>
            <p:cNvPr id="31" name="Freeform 31"/>
            <p:cNvSpPr/>
            <p:nvPr/>
          </p:nvSpPr>
          <p:spPr>
            <a:xfrm>
              <a:off x="57150" y="0"/>
              <a:ext cx="3215005" cy="112531"/>
            </a:xfrm>
            <a:custGeom>
              <a:avLst/>
              <a:gdLst/>
              <a:ahLst/>
              <a:cxnLst/>
              <a:rect l="l" t="t" r="r" b="b"/>
              <a:pathLst>
                <a:path w="3215005" h="112531">
                  <a:moveTo>
                    <a:pt x="0" y="0"/>
                  </a:moveTo>
                  <a:lnTo>
                    <a:pt x="3215005" y="0"/>
                  </a:lnTo>
                  <a:lnTo>
                    <a:pt x="3215005" y="112531"/>
                  </a:lnTo>
                  <a:lnTo>
                    <a:pt x="0" y="112531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4524073" y="5827684"/>
            <a:ext cx="8822393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Times New Roman"/>
              </a:rPr>
              <a:t> 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891904" y="7969247"/>
            <a:ext cx="2241093" cy="1328547"/>
            <a:chOff x="0" y="0"/>
            <a:chExt cx="2988124" cy="1771396"/>
          </a:xfrm>
        </p:grpSpPr>
        <p:sp>
          <p:nvSpPr>
            <p:cNvPr id="34" name="Freeform 34"/>
            <p:cNvSpPr/>
            <p:nvPr/>
          </p:nvSpPr>
          <p:spPr>
            <a:xfrm>
              <a:off x="31258" y="40410"/>
              <a:ext cx="2925544" cy="1690585"/>
            </a:xfrm>
            <a:custGeom>
              <a:avLst/>
              <a:gdLst/>
              <a:ahLst/>
              <a:cxnLst/>
              <a:rect l="l" t="t" r="r" b="b"/>
              <a:pathLst>
                <a:path w="2925544" h="1690585">
                  <a:moveTo>
                    <a:pt x="0" y="281737"/>
                  </a:moveTo>
                  <a:cubicBezTo>
                    <a:pt x="0" y="126078"/>
                    <a:pt x="100153" y="0"/>
                    <a:pt x="223561" y="0"/>
                  </a:cubicBezTo>
                  <a:lnTo>
                    <a:pt x="2701983" y="0"/>
                  </a:lnTo>
                  <a:cubicBezTo>
                    <a:pt x="2825517" y="0"/>
                    <a:pt x="2925544" y="126078"/>
                    <a:pt x="2925544" y="281737"/>
                  </a:cubicBezTo>
                  <a:lnTo>
                    <a:pt x="2925544" y="1408848"/>
                  </a:lnTo>
                  <a:cubicBezTo>
                    <a:pt x="2925544" y="1564506"/>
                    <a:pt x="2825392" y="1690585"/>
                    <a:pt x="2701983" y="1690585"/>
                  </a:cubicBezTo>
                  <a:lnTo>
                    <a:pt x="223561" y="1690585"/>
                  </a:lnTo>
                  <a:cubicBezTo>
                    <a:pt x="100028" y="1690585"/>
                    <a:pt x="0" y="1564506"/>
                    <a:pt x="0" y="140884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0" y="0"/>
              <a:ext cx="2988061" cy="1771403"/>
            </a:xfrm>
            <a:custGeom>
              <a:avLst/>
              <a:gdLst/>
              <a:ahLst/>
              <a:cxnLst/>
              <a:rect l="l" t="t" r="r" b="b"/>
              <a:pathLst>
                <a:path w="2988061" h="1771403">
                  <a:moveTo>
                    <a:pt x="0" y="322147"/>
                  </a:moveTo>
                  <a:cubicBezTo>
                    <a:pt x="0" y="143212"/>
                    <a:pt x="114906" y="0"/>
                    <a:pt x="254819" y="0"/>
                  </a:cubicBezTo>
                  <a:lnTo>
                    <a:pt x="2733241" y="0"/>
                  </a:lnTo>
                  <a:lnTo>
                    <a:pt x="2733241" y="40410"/>
                  </a:lnTo>
                  <a:lnTo>
                    <a:pt x="2733241" y="0"/>
                  </a:lnTo>
                  <a:cubicBezTo>
                    <a:pt x="2873279" y="0"/>
                    <a:pt x="2988061" y="143212"/>
                    <a:pt x="2988061" y="322147"/>
                  </a:cubicBezTo>
                  <a:lnTo>
                    <a:pt x="2956802" y="322147"/>
                  </a:lnTo>
                  <a:lnTo>
                    <a:pt x="2988061" y="322147"/>
                  </a:lnTo>
                  <a:lnTo>
                    <a:pt x="2988061" y="1449258"/>
                  </a:lnTo>
                  <a:lnTo>
                    <a:pt x="2956802" y="1449258"/>
                  </a:lnTo>
                  <a:lnTo>
                    <a:pt x="2988061" y="1449258"/>
                  </a:lnTo>
                  <a:cubicBezTo>
                    <a:pt x="2988061" y="1628192"/>
                    <a:pt x="2873154" y="1771403"/>
                    <a:pt x="2733241" y="1771403"/>
                  </a:cubicBezTo>
                  <a:lnTo>
                    <a:pt x="2733241" y="1730995"/>
                  </a:lnTo>
                  <a:lnTo>
                    <a:pt x="2733241" y="1771403"/>
                  </a:lnTo>
                  <a:lnTo>
                    <a:pt x="254819" y="1771403"/>
                  </a:lnTo>
                  <a:lnTo>
                    <a:pt x="254819" y="1730995"/>
                  </a:lnTo>
                  <a:lnTo>
                    <a:pt x="254819" y="1771403"/>
                  </a:lnTo>
                  <a:cubicBezTo>
                    <a:pt x="114906" y="1771403"/>
                    <a:pt x="0" y="1628192"/>
                    <a:pt x="0" y="1449258"/>
                  </a:cubicBezTo>
                  <a:lnTo>
                    <a:pt x="0" y="322147"/>
                  </a:lnTo>
                  <a:lnTo>
                    <a:pt x="31258" y="322147"/>
                  </a:lnTo>
                  <a:lnTo>
                    <a:pt x="0" y="322147"/>
                  </a:lnTo>
                  <a:moveTo>
                    <a:pt x="62517" y="322147"/>
                  </a:moveTo>
                  <a:lnTo>
                    <a:pt x="62517" y="1449258"/>
                  </a:lnTo>
                  <a:lnTo>
                    <a:pt x="31258" y="1449258"/>
                  </a:lnTo>
                  <a:lnTo>
                    <a:pt x="62517" y="1449258"/>
                  </a:lnTo>
                  <a:cubicBezTo>
                    <a:pt x="62517" y="1581640"/>
                    <a:pt x="147915" y="1690585"/>
                    <a:pt x="254819" y="1690585"/>
                  </a:cubicBezTo>
                  <a:lnTo>
                    <a:pt x="2733241" y="1690585"/>
                  </a:lnTo>
                  <a:cubicBezTo>
                    <a:pt x="2840271" y="1690585"/>
                    <a:pt x="2925544" y="1581479"/>
                    <a:pt x="2925544" y="1449258"/>
                  </a:cubicBezTo>
                  <a:lnTo>
                    <a:pt x="2925544" y="322147"/>
                  </a:lnTo>
                  <a:cubicBezTo>
                    <a:pt x="2925669" y="189926"/>
                    <a:pt x="2840271" y="80820"/>
                    <a:pt x="2733241" y="80820"/>
                  </a:cubicBezTo>
                  <a:lnTo>
                    <a:pt x="254819" y="80820"/>
                  </a:lnTo>
                  <a:lnTo>
                    <a:pt x="254819" y="40410"/>
                  </a:lnTo>
                  <a:lnTo>
                    <a:pt x="254819" y="80820"/>
                  </a:lnTo>
                  <a:cubicBezTo>
                    <a:pt x="147915" y="80820"/>
                    <a:pt x="62517" y="189926"/>
                    <a:pt x="62517" y="322147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2988124" cy="1771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FEC200"/>
                  </a:solidFill>
                  <a:latin typeface="TT Rounds Condensed Bold"/>
                </a:rPr>
                <a:t>Donna DuBuc</a:t>
              </a:r>
            </a:p>
            <a:p>
              <a:pPr algn="ctr">
                <a:lnSpc>
                  <a:spcPts val="2160"/>
                </a:lnSpc>
              </a:pP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Director, Budget</a:t>
              </a:r>
            </a:p>
            <a:p>
              <a:pPr algn="ctr">
                <a:lnSpc>
                  <a:spcPts val="2160"/>
                </a:lnSpc>
              </a:pPr>
              <a:endParaRPr lang="en-US" sz="1800" spc="16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3786311" y="6905933"/>
            <a:ext cx="2241093" cy="1043839"/>
            <a:chOff x="0" y="0"/>
            <a:chExt cx="2988124" cy="1391786"/>
          </a:xfrm>
        </p:grpSpPr>
        <p:sp>
          <p:nvSpPr>
            <p:cNvPr id="38" name="Freeform 38"/>
            <p:cNvSpPr/>
            <p:nvPr/>
          </p:nvSpPr>
          <p:spPr>
            <a:xfrm>
              <a:off x="31258" y="31750"/>
              <a:ext cx="2925544" cy="1328293"/>
            </a:xfrm>
            <a:custGeom>
              <a:avLst/>
              <a:gdLst/>
              <a:ahLst/>
              <a:cxnLst/>
              <a:rect l="l" t="t" r="r" b="b"/>
              <a:pathLst>
                <a:path w="2925544" h="1328293">
                  <a:moveTo>
                    <a:pt x="0" y="221361"/>
                  </a:moveTo>
                  <a:cubicBezTo>
                    <a:pt x="0" y="99060"/>
                    <a:pt x="100153" y="0"/>
                    <a:pt x="223561" y="0"/>
                  </a:cubicBezTo>
                  <a:lnTo>
                    <a:pt x="2701983" y="0"/>
                  </a:lnTo>
                  <a:cubicBezTo>
                    <a:pt x="2825517" y="0"/>
                    <a:pt x="2925544" y="99060"/>
                    <a:pt x="2925544" y="221361"/>
                  </a:cubicBezTo>
                  <a:lnTo>
                    <a:pt x="2925544" y="1106932"/>
                  </a:lnTo>
                  <a:cubicBezTo>
                    <a:pt x="2925544" y="1229233"/>
                    <a:pt x="2825392" y="1328293"/>
                    <a:pt x="2701983" y="1328293"/>
                  </a:cubicBezTo>
                  <a:lnTo>
                    <a:pt x="223561" y="1328293"/>
                  </a:lnTo>
                  <a:cubicBezTo>
                    <a:pt x="100028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2988061" cy="1391793"/>
            </a:xfrm>
            <a:custGeom>
              <a:avLst/>
              <a:gdLst/>
              <a:ahLst/>
              <a:cxnLst/>
              <a:rect l="l" t="t" r="r" b="b"/>
              <a:pathLst>
                <a:path w="2988061" h="1391793">
                  <a:moveTo>
                    <a:pt x="0" y="253111"/>
                  </a:moveTo>
                  <a:cubicBezTo>
                    <a:pt x="0" y="112522"/>
                    <a:pt x="114906" y="0"/>
                    <a:pt x="254819" y="0"/>
                  </a:cubicBezTo>
                  <a:lnTo>
                    <a:pt x="2733241" y="0"/>
                  </a:lnTo>
                  <a:lnTo>
                    <a:pt x="2733241" y="31750"/>
                  </a:lnTo>
                  <a:lnTo>
                    <a:pt x="2733241" y="0"/>
                  </a:lnTo>
                  <a:cubicBezTo>
                    <a:pt x="2873279" y="0"/>
                    <a:pt x="2988061" y="112522"/>
                    <a:pt x="2988061" y="253111"/>
                  </a:cubicBezTo>
                  <a:lnTo>
                    <a:pt x="2956802" y="253111"/>
                  </a:lnTo>
                  <a:lnTo>
                    <a:pt x="2988061" y="253111"/>
                  </a:lnTo>
                  <a:lnTo>
                    <a:pt x="2988061" y="1138682"/>
                  </a:lnTo>
                  <a:lnTo>
                    <a:pt x="2956802" y="1138682"/>
                  </a:lnTo>
                  <a:lnTo>
                    <a:pt x="2988061" y="1138682"/>
                  </a:lnTo>
                  <a:cubicBezTo>
                    <a:pt x="2988061" y="1279271"/>
                    <a:pt x="2873154" y="1391793"/>
                    <a:pt x="2733241" y="1391793"/>
                  </a:cubicBezTo>
                  <a:lnTo>
                    <a:pt x="2733241" y="1360043"/>
                  </a:lnTo>
                  <a:lnTo>
                    <a:pt x="2733241" y="1391793"/>
                  </a:lnTo>
                  <a:lnTo>
                    <a:pt x="254819" y="1391793"/>
                  </a:lnTo>
                  <a:lnTo>
                    <a:pt x="254819" y="1360043"/>
                  </a:lnTo>
                  <a:lnTo>
                    <a:pt x="254819" y="1391793"/>
                  </a:lnTo>
                  <a:cubicBezTo>
                    <a:pt x="114906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258" y="253111"/>
                  </a:lnTo>
                  <a:lnTo>
                    <a:pt x="0" y="253111"/>
                  </a:lnTo>
                  <a:moveTo>
                    <a:pt x="62517" y="253111"/>
                  </a:moveTo>
                  <a:lnTo>
                    <a:pt x="62517" y="1138682"/>
                  </a:lnTo>
                  <a:lnTo>
                    <a:pt x="31258" y="1138682"/>
                  </a:lnTo>
                  <a:lnTo>
                    <a:pt x="62517" y="1138682"/>
                  </a:lnTo>
                  <a:cubicBezTo>
                    <a:pt x="62517" y="1242695"/>
                    <a:pt x="147915" y="1328293"/>
                    <a:pt x="254819" y="1328293"/>
                  </a:cubicBezTo>
                  <a:lnTo>
                    <a:pt x="2733241" y="1328293"/>
                  </a:lnTo>
                  <a:cubicBezTo>
                    <a:pt x="2840271" y="1328293"/>
                    <a:pt x="2925544" y="1242568"/>
                    <a:pt x="2925544" y="1138682"/>
                  </a:cubicBezTo>
                  <a:lnTo>
                    <a:pt x="2925544" y="253111"/>
                  </a:lnTo>
                  <a:cubicBezTo>
                    <a:pt x="2925669" y="149225"/>
                    <a:pt x="2840271" y="63500"/>
                    <a:pt x="2733241" y="63500"/>
                  </a:cubicBezTo>
                  <a:lnTo>
                    <a:pt x="254819" y="63500"/>
                  </a:lnTo>
                  <a:lnTo>
                    <a:pt x="254819" y="31750"/>
                  </a:lnTo>
                  <a:lnTo>
                    <a:pt x="254819" y="63500"/>
                  </a:lnTo>
                  <a:cubicBezTo>
                    <a:pt x="147915" y="63500"/>
                    <a:pt x="62517" y="149225"/>
                    <a:pt x="62517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9525"/>
              <a:ext cx="2988124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FEC200"/>
                  </a:solidFill>
                  <a:latin typeface="TT Rounds Condensed Bold"/>
                </a:rPr>
                <a:t>Ben Davis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AVP, Planning, Design &amp; Construction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817647" y="7871941"/>
            <a:ext cx="2241093" cy="1595247"/>
            <a:chOff x="0" y="0"/>
            <a:chExt cx="2988124" cy="2126996"/>
          </a:xfrm>
        </p:grpSpPr>
        <p:sp>
          <p:nvSpPr>
            <p:cNvPr id="42" name="Freeform 42"/>
            <p:cNvSpPr/>
            <p:nvPr/>
          </p:nvSpPr>
          <p:spPr>
            <a:xfrm>
              <a:off x="31258" y="48522"/>
              <a:ext cx="2925544" cy="2029963"/>
            </a:xfrm>
            <a:custGeom>
              <a:avLst/>
              <a:gdLst/>
              <a:ahLst/>
              <a:cxnLst/>
              <a:rect l="l" t="t" r="r" b="b"/>
              <a:pathLst>
                <a:path w="2925544" h="2029963">
                  <a:moveTo>
                    <a:pt x="0" y="338295"/>
                  </a:moveTo>
                  <a:cubicBezTo>
                    <a:pt x="0" y="151388"/>
                    <a:pt x="100153" y="0"/>
                    <a:pt x="223561" y="0"/>
                  </a:cubicBezTo>
                  <a:lnTo>
                    <a:pt x="2701983" y="0"/>
                  </a:lnTo>
                  <a:cubicBezTo>
                    <a:pt x="2825517" y="0"/>
                    <a:pt x="2925544" y="151388"/>
                    <a:pt x="2925544" y="338295"/>
                  </a:cubicBezTo>
                  <a:lnTo>
                    <a:pt x="2925544" y="1691668"/>
                  </a:lnTo>
                  <a:cubicBezTo>
                    <a:pt x="2925544" y="1878575"/>
                    <a:pt x="2825392" y="2029963"/>
                    <a:pt x="2701983" y="2029963"/>
                  </a:cubicBezTo>
                  <a:lnTo>
                    <a:pt x="223561" y="2029963"/>
                  </a:lnTo>
                  <a:cubicBezTo>
                    <a:pt x="100028" y="2029963"/>
                    <a:pt x="0" y="1878575"/>
                    <a:pt x="0" y="169166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2988061" cy="2127003"/>
            </a:xfrm>
            <a:custGeom>
              <a:avLst/>
              <a:gdLst/>
              <a:ahLst/>
              <a:cxnLst/>
              <a:rect l="l" t="t" r="r" b="b"/>
              <a:pathLst>
                <a:path w="2988061" h="2127003">
                  <a:moveTo>
                    <a:pt x="0" y="386817"/>
                  </a:moveTo>
                  <a:cubicBezTo>
                    <a:pt x="0" y="171962"/>
                    <a:pt x="114906" y="0"/>
                    <a:pt x="254819" y="0"/>
                  </a:cubicBezTo>
                  <a:lnTo>
                    <a:pt x="2733241" y="0"/>
                  </a:lnTo>
                  <a:lnTo>
                    <a:pt x="2733241" y="48522"/>
                  </a:lnTo>
                  <a:lnTo>
                    <a:pt x="2733241" y="0"/>
                  </a:lnTo>
                  <a:cubicBezTo>
                    <a:pt x="2873279" y="0"/>
                    <a:pt x="2988061" y="171962"/>
                    <a:pt x="2988061" y="386817"/>
                  </a:cubicBezTo>
                  <a:lnTo>
                    <a:pt x="2956802" y="386817"/>
                  </a:lnTo>
                  <a:lnTo>
                    <a:pt x="2988061" y="386817"/>
                  </a:lnTo>
                  <a:lnTo>
                    <a:pt x="2988061" y="1740190"/>
                  </a:lnTo>
                  <a:lnTo>
                    <a:pt x="2956802" y="1740190"/>
                  </a:lnTo>
                  <a:lnTo>
                    <a:pt x="2988061" y="1740190"/>
                  </a:lnTo>
                  <a:cubicBezTo>
                    <a:pt x="2988061" y="1955045"/>
                    <a:pt x="2873154" y="2127003"/>
                    <a:pt x="2733241" y="2127003"/>
                  </a:cubicBezTo>
                  <a:lnTo>
                    <a:pt x="2733241" y="2078485"/>
                  </a:lnTo>
                  <a:lnTo>
                    <a:pt x="2733241" y="2127003"/>
                  </a:lnTo>
                  <a:lnTo>
                    <a:pt x="254819" y="2127003"/>
                  </a:lnTo>
                  <a:lnTo>
                    <a:pt x="254819" y="2078485"/>
                  </a:lnTo>
                  <a:lnTo>
                    <a:pt x="254819" y="2127003"/>
                  </a:lnTo>
                  <a:cubicBezTo>
                    <a:pt x="114906" y="2127003"/>
                    <a:pt x="0" y="1955045"/>
                    <a:pt x="0" y="1740190"/>
                  </a:cubicBezTo>
                  <a:lnTo>
                    <a:pt x="0" y="386817"/>
                  </a:lnTo>
                  <a:lnTo>
                    <a:pt x="31258" y="386817"/>
                  </a:lnTo>
                  <a:lnTo>
                    <a:pt x="0" y="386817"/>
                  </a:lnTo>
                  <a:moveTo>
                    <a:pt x="62517" y="386817"/>
                  </a:moveTo>
                  <a:lnTo>
                    <a:pt x="62517" y="1740190"/>
                  </a:lnTo>
                  <a:lnTo>
                    <a:pt x="31258" y="1740190"/>
                  </a:lnTo>
                  <a:lnTo>
                    <a:pt x="62517" y="1740190"/>
                  </a:lnTo>
                  <a:cubicBezTo>
                    <a:pt x="62517" y="1899148"/>
                    <a:pt x="147915" y="2029963"/>
                    <a:pt x="254819" y="2029963"/>
                  </a:cubicBezTo>
                  <a:lnTo>
                    <a:pt x="2733241" y="2029963"/>
                  </a:lnTo>
                  <a:cubicBezTo>
                    <a:pt x="2840271" y="2029963"/>
                    <a:pt x="2925544" y="1898954"/>
                    <a:pt x="2925544" y="1740190"/>
                  </a:cubicBezTo>
                  <a:lnTo>
                    <a:pt x="2925544" y="386817"/>
                  </a:lnTo>
                  <a:cubicBezTo>
                    <a:pt x="2925669" y="228053"/>
                    <a:pt x="2840271" y="97044"/>
                    <a:pt x="2733241" y="97044"/>
                  </a:cubicBezTo>
                  <a:lnTo>
                    <a:pt x="254819" y="97044"/>
                  </a:lnTo>
                  <a:lnTo>
                    <a:pt x="254819" y="48522"/>
                  </a:lnTo>
                  <a:lnTo>
                    <a:pt x="254819" y="97044"/>
                  </a:lnTo>
                  <a:cubicBezTo>
                    <a:pt x="147915" y="97044"/>
                    <a:pt x="62517" y="228053"/>
                    <a:pt x="62517" y="386817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0"/>
              <a:ext cx="2988124" cy="2126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FEC200"/>
                  </a:solidFill>
                  <a:latin typeface="TT Rounds Condensed Bold"/>
                </a:rPr>
                <a:t>Doug Lewis</a:t>
              </a:r>
            </a:p>
            <a:p>
              <a:pPr algn="ctr">
                <a:lnSpc>
                  <a:spcPts val="2160"/>
                </a:lnSpc>
              </a:pP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Director, Human Resources</a:t>
              </a:r>
            </a:p>
            <a:p>
              <a:pPr algn="ctr">
                <a:lnSpc>
                  <a:spcPts val="2160"/>
                </a:lnSpc>
              </a:pPr>
              <a:endParaRPr lang="en-US" sz="1800" spc="16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3337" y="6771200"/>
            <a:ext cx="2241093" cy="1328547"/>
            <a:chOff x="0" y="0"/>
            <a:chExt cx="2988124" cy="1771396"/>
          </a:xfrm>
        </p:grpSpPr>
        <p:sp>
          <p:nvSpPr>
            <p:cNvPr id="46" name="Freeform 46"/>
            <p:cNvSpPr/>
            <p:nvPr/>
          </p:nvSpPr>
          <p:spPr>
            <a:xfrm>
              <a:off x="31258" y="40410"/>
              <a:ext cx="2925544" cy="1690585"/>
            </a:xfrm>
            <a:custGeom>
              <a:avLst/>
              <a:gdLst/>
              <a:ahLst/>
              <a:cxnLst/>
              <a:rect l="l" t="t" r="r" b="b"/>
              <a:pathLst>
                <a:path w="2925544" h="1690585">
                  <a:moveTo>
                    <a:pt x="0" y="281737"/>
                  </a:moveTo>
                  <a:cubicBezTo>
                    <a:pt x="0" y="126078"/>
                    <a:pt x="100153" y="0"/>
                    <a:pt x="223561" y="0"/>
                  </a:cubicBezTo>
                  <a:lnTo>
                    <a:pt x="2701983" y="0"/>
                  </a:lnTo>
                  <a:cubicBezTo>
                    <a:pt x="2825517" y="0"/>
                    <a:pt x="2925544" y="126078"/>
                    <a:pt x="2925544" y="281737"/>
                  </a:cubicBezTo>
                  <a:lnTo>
                    <a:pt x="2925544" y="1408848"/>
                  </a:lnTo>
                  <a:cubicBezTo>
                    <a:pt x="2925544" y="1564506"/>
                    <a:pt x="2825392" y="1690585"/>
                    <a:pt x="2701983" y="1690585"/>
                  </a:cubicBezTo>
                  <a:lnTo>
                    <a:pt x="223561" y="1690585"/>
                  </a:lnTo>
                  <a:cubicBezTo>
                    <a:pt x="100028" y="1690585"/>
                    <a:pt x="0" y="1564506"/>
                    <a:pt x="0" y="140884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0" y="0"/>
              <a:ext cx="2988061" cy="1771403"/>
            </a:xfrm>
            <a:custGeom>
              <a:avLst/>
              <a:gdLst/>
              <a:ahLst/>
              <a:cxnLst/>
              <a:rect l="l" t="t" r="r" b="b"/>
              <a:pathLst>
                <a:path w="2988061" h="1771403">
                  <a:moveTo>
                    <a:pt x="0" y="322147"/>
                  </a:moveTo>
                  <a:cubicBezTo>
                    <a:pt x="0" y="143212"/>
                    <a:pt x="114906" y="0"/>
                    <a:pt x="254819" y="0"/>
                  </a:cubicBezTo>
                  <a:lnTo>
                    <a:pt x="2733241" y="0"/>
                  </a:lnTo>
                  <a:lnTo>
                    <a:pt x="2733241" y="40410"/>
                  </a:lnTo>
                  <a:lnTo>
                    <a:pt x="2733241" y="0"/>
                  </a:lnTo>
                  <a:cubicBezTo>
                    <a:pt x="2873279" y="0"/>
                    <a:pt x="2988061" y="143212"/>
                    <a:pt x="2988061" y="322147"/>
                  </a:cubicBezTo>
                  <a:lnTo>
                    <a:pt x="2956802" y="322147"/>
                  </a:lnTo>
                  <a:lnTo>
                    <a:pt x="2988061" y="322147"/>
                  </a:lnTo>
                  <a:lnTo>
                    <a:pt x="2988061" y="1449258"/>
                  </a:lnTo>
                  <a:lnTo>
                    <a:pt x="2956802" y="1449258"/>
                  </a:lnTo>
                  <a:lnTo>
                    <a:pt x="2988061" y="1449258"/>
                  </a:lnTo>
                  <a:cubicBezTo>
                    <a:pt x="2988061" y="1628192"/>
                    <a:pt x="2873154" y="1771403"/>
                    <a:pt x="2733241" y="1771403"/>
                  </a:cubicBezTo>
                  <a:lnTo>
                    <a:pt x="2733241" y="1730995"/>
                  </a:lnTo>
                  <a:lnTo>
                    <a:pt x="2733241" y="1771403"/>
                  </a:lnTo>
                  <a:lnTo>
                    <a:pt x="254819" y="1771403"/>
                  </a:lnTo>
                  <a:lnTo>
                    <a:pt x="254819" y="1730995"/>
                  </a:lnTo>
                  <a:lnTo>
                    <a:pt x="254819" y="1771403"/>
                  </a:lnTo>
                  <a:cubicBezTo>
                    <a:pt x="114906" y="1771403"/>
                    <a:pt x="0" y="1628192"/>
                    <a:pt x="0" y="1449258"/>
                  </a:cubicBezTo>
                  <a:lnTo>
                    <a:pt x="0" y="322147"/>
                  </a:lnTo>
                  <a:lnTo>
                    <a:pt x="31258" y="322147"/>
                  </a:lnTo>
                  <a:lnTo>
                    <a:pt x="0" y="322147"/>
                  </a:lnTo>
                  <a:moveTo>
                    <a:pt x="62517" y="322147"/>
                  </a:moveTo>
                  <a:lnTo>
                    <a:pt x="62517" y="1449258"/>
                  </a:lnTo>
                  <a:lnTo>
                    <a:pt x="31258" y="1449258"/>
                  </a:lnTo>
                  <a:lnTo>
                    <a:pt x="62517" y="1449258"/>
                  </a:lnTo>
                  <a:cubicBezTo>
                    <a:pt x="62517" y="1581640"/>
                    <a:pt x="147915" y="1690585"/>
                    <a:pt x="254819" y="1690585"/>
                  </a:cubicBezTo>
                  <a:lnTo>
                    <a:pt x="2733241" y="1690585"/>
                  </a:lnTo>
                  <a:cubicBezTo>
                    <a:pt x="2840271" y="1690585"/>
                    <a:pt x="2925544" y="1581479"/>
                    <a:pt x="2925544" y="1449258"/>
                  </a:cubicBezTo>
                  <a:lnTo>
                    <a:pt x="2925544" y="322147"/>
                  </a:lnTo>
                  <a:cubicBezTo>
                    <a:pt x="2925669" y="189926"/>
                    <a:pt x="2840271" y="80820"/>
                    <a:pt x="2733241" y="80820"/>
                  </a:cubicBezTo>
                  <a:lnTo>
                    <a:pt x="254819" y="80820"/>
                  </a:lnTo>
                  <a:lnTo>
                    <a:pt x="254819" y="40410"/>
                  </a:lnTo>
                  <a:lnTo>
                    <a:pt x="254819" y="80820"/>
                  </a:lnTo>
                  <a:cubicBezTo>
                    <a:pt x="147915" y="80820"/>
                    <a:pt x="62517" y="189926"/>
                    <a:pt x="62517" y="322147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0"/>
              <a:ext cx="2988124" cy="1771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FEC200"/>
                  </a:solidFill>
                  <a:latin typeface="TT Rounds Condensed Bold"/>
                </a:rPr>
                <a:t>Jon Bates</a:t>
              </a:r>
            </a:p>
            <a:p>
              <a:pPr algn="ctr">
                <a:lnSpc>
                  <a:spcPts val="2160"/>
                </a:lnSpc>
              </a:pP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AVP, Real Estate &amp; </a:t>
              </a:r>
            </a:p>
            <a:p>
              <a:pPr algn="ctr">
                <a:lnSpc>
                  <a:spcPts val="2160"/>
                </a:lnSpc>
              </a:pPr>
              <a:r>
                <a:rPr lang="en-US" spc="16" dirty="0">
                  <a:solidFill>
                    <a:srgbClr val="FFFFFF"/>
                  </a:solidFill>
                  <a:latin typeface="TT Rounds Condensed"/>
                </a:rPr>
                <a:t>Space Administration</a:t>
              </a:r>
              <a:endParaRPr lang="en-US" sz="1800" spc="16" dirty="0">
                <a:solidFill>
                  <a:srgbClr val="FFFFFF"/>
                </a:solidFill>
                <a:latin typeface="TT Rounds Condensed"/>
              </a:endParaRPr>
            </a:p>
            <a:p>
              <a:pPr algn="ctr">
                <a:lnSpc>
                  <a:spcPts val="2160"/>
                </a:lnSpc>
              </a:pPr>
              <a:endParaRPr lang="en-US" sz="1800" spc="16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7880367" y="6904152"/>
            <a:ext cx="2241093" cy="1043839"/>
            <a:chOff x="0" y="0"/>
            <a:chExt cx="2988124" cy="1391786"/>
          </a:xfrm>
        </p:grpSpPr>
        <p:sp>
          <p:nvSpPr>
            <p:cNvPr id="50" name="Freeform 50"/>
            <p:cNvSpPr/>
            <p:nvPr/>
          </p:nvSpPr>
          <p:spPr>
            <a:xfrm>
              <a:off x="31258" y="31750"/>
              <a:ext cx="2925544" cy="1328293"/>
            </a:xfrm>
            <a:custGeom>
              <a:avLst/>
              <a:gdLst/>
              <a:ahLst/>
              <a:cxnLst/>
              <a:rect l="l" t="t" r="r" b="b"/>
              <a:pathLst>
                <a:path w="2925544" h="1328293">
                  <a:moveTo>
                    <a:pt x="0" y="221361"/>
                  </a:moveTo>
                  <a:cubicBezTo>
                    <a:pt x="0" y="99060"/>
                    <a:pt x="100153" y="0"/>
                    <a:pt x="223561" y="0"/>
                  </a:cubicBezTo>
                  <a:lnTo>
                    <a:pt x="2701983" y="0"/>
                  </a:lnTo>
                  <a:cubicBezTo>
                    <a:pt x="2825517" y="0"/>
                    <a:pt x="2925544" y="99060"/>
                    <a:pt x="2925544" y="221361"/>
                  </a:cubicBezTo>
                  <a:lnTo>
                    <a:pt x="2925544" y="1106932"/>
                  </a:lnTo>
                  <a:cubicBezTo>
                    <a:pt x="2925544" y="1229233"/>
                    <a:pt x="2825392" y="1328293"/>
                    <a:pt x="2701983" y="1328293"/>
                  </a:cubicBezTo>
                  <a:lnTo>
                    <a:pt x="223561" y="1328293"/>
                  </a:lnTo>
                  <a:cubicBezTo>
                    <a:pt x="100028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1" name="Freeform 51"/>
            <p:cNvSpPr/>
            <p:nvPr/>
          </p:nvSpPr>
          <p:spPr>
            <a:xfrm>
              <a:off x="0" y="0"/>
              <a:ext cx="2988061" cy="1391793"/>
            </a:xfrm>
            <a:custGeom>
              <a:avLst/>
              <a:gdLst/>
              <a:ahLst/>
              <a:cxnLst/>
              <a:rect l="l" t="t" r="r" b="b"/>
              <a:pathLst>
                <a:path w="2988061" h="1391793">
                  <a:moveTo>
                    <a:pt x="0" y="253111"/>
                  </a:moveTo>
                  <a:cubicBezTo>
                    <a:pt x="0" y="112522"/>
                    <a:pt x="114906" y="0"/>
                    <a:pt x="254819" y="0"/>
                  </a:cubicBezTo>
                  <a:lnTo>
                    <a:pt x="2733241" y="0"/>
                  </a:lnTo>
                  <a:lnTo>
                    <a:pt x="2733241" y="31750"/>
                  </a:lnTo>
                  <a:lnTo>
                    <a:pt x="2733241" y="0"/>
                  </a:lnTo>
                  <a:cubicBezTo>
                    <a:pt x="2873279" y="0"/>
                    <a:pt x="2988061" y="112522"/>
                    <a:pt x="2988061" y="253111"/>
                  </a:cubicBezTo>
                  <a:lnTo>
                    <a:pt x="2956802" y="253111"/>
                  </a:lnTo>
                  <a:lnTo>
                    <a:pt x="2988061" y="253111"/>
                  </a:lnTo>
                  <a:lnTo>
                    <a:pt x="2988061" y="1138682"/>
                  </a:lnTo>
                  <a:lnTo>
                    <a:pt x="2956802" y="1138682"/>
                  </a:lnTo>
                  <a:lnTo>
                    <a:pt x="2988061" y="1138682"/>
                  </a:lnTo>
                  <a:cubicBezTo>
                    <a:pt x="2988061" y="1279271"/>
                    <a:pt x="2873154" y="1391793"/>
                    <a:pt x="2733241" y="1391793"/>
                  </a:cubicBezTo>
                  <a:lnTo>
                    <a:pt x="2733241" y="1360043"/>
                  </a:lnTo>
                  <a:lnTo>
                    <a:pt x="2733241" y="1391793"/>
                  </a:lnTo>
                  <a:lnTo>
                    <a:pt x="254819" y="1391793"/>
                  </a:lnTo>
                  <a:lnTo>
                    <a:pt x="254819" y="1360043"/>
                  </a:lnTo>
                  <a:lnTo>
                    <a:pt x="254819" y="1391793"/>
                  </a:lnTo>
                  <a:cubicBezTo>
                    <a:pt x="114906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258" y="253111"/>
                  </a:lnTo>
                  <a:lnTo>
                    <a:pt x="0" y="253111"/>
                  </a:lnTo>
                  <a:moveTo>
                    <a:pt x="62517" y="253111"/>
                  </a:moveTo>
                  <a:lnTo>
                    <a:pt x="62517" y="1138682"/>
                  </a:lnTo>
                  <a:lnTo>
                    <a:pt x="31258" y="1138682"/>
                  </a:lnTo>
                  <a:lnTo>
                    <a:pt x="62517" y="1138682"/>
                  </a:lnTo>
                  <a:cubicBezTo>
                    <a:pt x="62517" y="1242695"/>
                    <a:pt x="147915" y="1328293"/>
                    <a:pt x="254819" y="1328293"/>
                  </a:cubicBezTo>
                  <a:lnTo>
                    <a:pt x="2733241" y="1328293"/>
                  </a:lnTo>
                  <a:cubicBezTo>
                    <a:pt x="2840271" y="1328293"/>
                    <a:pt x="2925544" y="1242568"/>
                    <a:pt x="2925544" y="1138682"/>
                  </a:cubicBezTo>
                  <a:lnTo>
                    <a:pt x="2925544" y="253111"/>
                  </a:lnTo>
                  <a:cubicBezTo>
                    <a:pt x="2925669" y="149225"/>
                    <a:pt x="2840271" y="63500"/>
                    <a:pt x="2733241" y="63500"/>
                  </a:cubicBezTo>
                  <a:lnTo>
                    <a:pt x="254819" y="63500"/>
                  </a:lnTo>
                  <a:lnTo>
                    <a:pt x="254819" y="31750"/>
                  </a:lnTo>
                  <a:lnTo>
                    <a:pt x="254819" y="63500"/>
                  </a:lnTo>
                  <a:cubicBezTo>
                    <a:pt x="147915" y="63500"/>
                    <a:pt x="62517" y="149225"/>
                    <a:pt x="62517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9525"/>
              <a:ext cx="2988124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FEC200"/>
                  </a:solidFill>
                  <a:latin typeface="TT Rounds Condensed Bold"/>
                </a:rPr>
                <a:t>Duane Siemen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AVP, Utilities &amp; Engineering Services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913963" y="7955665"/>
            <a:ext cx="2241093" cy="1427797"/>
            <a:chOff x="0" y="0"/>
            <a:chExt cx="2988124" cy="1903730"/>
          </a:xfrm>
        </p:grpSpPr>
        <p:sp>
          <p:nvSpPr>
            <p:cNvPr id="54" name="Freeform 54"/>
            <p:cNvSpPr/>
            <p:nvPr/>
          </p:nvSpPr>
          <p:spPr>
            <a:xfrm>
              <a:off x="31258" y="43429"/>
              <a:ext cx="2925544" cy="1816882"/>
            </a:xfrm>
            <a:custGeom>
              <a:avLst/>
              <a:gdLst/>
              <a:ahLst/>
              <a:cxnLst/>
              <a:rect l="l" t="t" r="r" b="b"/>
              <a:pathLst>
                <a:path w="2925544" h="1816882">
                  <a:moveTo>
                    <a:pt x="0" y="302784"/>
                  </a:moveTo>
                  <a:cubicBezTo>
                    <a:pt x="0" y="135497"/>
                    <a:pt x="100153" y="0"/>
                    <a:pt x="223561" y="0"/>
                  </a:cubicBezTo>
                  <a:lnTo>
                    <a:pt x="2701983" y="0"/>
                  </a:lnTo>
                  <a:cubicBezTo>
                    <a:pt x="2825517" y="0"/>
                    <a:pt x="2925544" y="135497"/>
                    <a:pt x="2925544" y="302784"/>
                  </a:cubicBezTo>
                  <a:lnTo>
                    <a:pt x="2925544" y="1514097"/>
                  </a:lnTo>
                  <a:cubicBezTo>
                    <a:pt x="2925544" y="1681385"/>
                    <a:pt x="2825392" y="1816882"/>
                    <a:pt x="2701983" y="1816882"/>
                  </a:cubicBezTo>
                  <a:lnTo>
                    <a:pt x="223561" y="1816882"/>
                  </a:lnTo>
                  <a:cubicBezTo>
                    <a:pt x="100028" y="1816882"/>
                    <a:pt x="0" y="1681385"/>
                    <a:pt x="0" y="151409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5" name="Freeform 55"/>
            <p:cNvSpPr/>
            <p:nvPr/>
          </p:nvSpPr>
          <p:spPr>
            <a:xfrm>
              <a:off x="0" y="0"/>
              <a:ext cx="2988061" cy="1903737"/>
            </a:xfrm>
            <a:custGeom>
              <a:avLst/>
              <a:gdLst/>
              <a:ahLst/>
              <a:cxnLst/>
              <a:rect l="l" t="t" r="r" b="b"/>
              <a:pathLst>
                <a:path w="2988061" h="1903737">
                  <a:moveTo>
                    <a:pt x="0" y="346213"/>
                  </a:moveTo>
                  <a:cubicBezTo>
                    <a:pt x="0" y="153911"/>
                    <a:pt x="114906" y="0"/>
                    <a:pt x="254819" y="0"/>
                  </a:cubicBezTo>
                  <a:lnTo>
                    <a:pt x="2733241" y="0"/>
                  </a:lnTo>
                  <a:lnTo>
                    <a:pt x="2733241" y="43429"/>
                  </a:lnTo>
                  <a:lnTo>
                    <a:pt x="2733241" y="0"/>
                  </a:lnTo>
                  <a:cubicBezTo>
                    <a:pt x="2873279" y="0"/>
                    <a:pt x="2988061" y="153911"/>
                    <a:pt x="2988061" y="346213"/>
                  </a:cubicBezTo>
                  <a:lnTo>
                    <a:pt x="2956802" y="346213"/>
                  </a:lnTo>
                  <a:lnTo>
                    <a:pt x="2988061" y="346213"/>
                  </a:lnTo>
                  <a:lnTo>
                    <a:pt x="2988061" y="1557526"/>
                  </a:lnTo>
                  <a:lnTo>
                    <a:pt x="2956802" y="1557526"/>
                  </a:lnTo>
                  <a:lnTo>
                    <a:pt x="2988061" y="1557526"/>
                  </a:lnTo>
                  <a:cubicBezTo>
                    <a:pt x="2988061" y="1749828"/>
                    <a:pt x="2873154" y="1903737"/>
                    <a:pt x="2733241" y="1903737"/>
                  </a:cubicBezTo>
                  <a:lnTo>
                    <a:pt x="2733241" y="1860311"/>
                  </a:lnTo>
                  <a:lnTo>
                    <a:pt x="2733241" y="1903737"/>
                  </a:lnTo>
                  <a:lnTo>
                    <a:pt x="254819" y="1903737"/>
                  </a:lnTo>
                  <a:lnTo>
                    <a:pt x="254819" y="1860311"/>
                  </a:lnTo>
                  <a:lnTo>
                    <a:pt x="254819" y="1903737"/>
                  </a:lnTo>
                  <a:cubicBezTo>
                    <a:pt x="114906" y="1903737"/>
                    <a:pt x="0" y="1749828"/>
                    <a:pt x="0" y="1557526"/>
                  </a:cubicBezTo>
                  <a:lnTo>
                    <a:pt x="0" y="346213"/>
                  </a:lnTo>
                  <a:lnTo>
                    <a:pt x="31258" y="346213"/>
                  </a:lnTo>
                  <a:lnTo>
                    <a:pt x="0" y="346213"/>
                  </a:lnTo>
                  <a:moveTo>
                    <a:pt x="62517" y="346213"/>
                  </a:moveTo>
                  <a:lnTo>
                    <a:pt x="62517" y="1557526"/>
                  </a:lnTo>
                  <a:lnTo>
                    <a:pt x="31258" y="1557526"/>
                  </a:lnTo>
                  <a:lnTo>
                    <a:pt x="62517" y="1557526"/>
                  </a:lnTo>
                  <a:cubicBezTo>
                    <a:pt x="62517" y="1699799"/>
                    <a:pt x="147915" y="1816882"/>
                    <a:pt x="254819" y="1816882"/>
                  </a:cubicBezTo>
                  <a:lnTo>
                    <a:pt x="2733241" y="1816882"/>
                  </a:lnTo>
                  <a:cubicBezTo>
                    <a:pt x="2840271" y="1816882"/>
                    <a:pt x="2925544" y="1699625"/>
                    <a:pt x="2925544" y="1557526"/>
                  </a:cubicBezTo>
                  <a:lnTo>
                    <a:pt x="2925544" y="346213"/>
                  </a:lnTo>
                  <a:cubicBezTo>
                    <a:pt x="2925669" y="204115"/>
                    <a:pt x="2840271" y="86857"/>
                    <a:pt x="2733241" y="86857"/>
                  </a:cubicBezTo>
                  <a:lnTo>
                    <a:pt x="254819" y="86857"/>
                  </a:lnTo>
                  <a:lnTo>
                    <a:pt x="254819" y="43429"/>
                  </a:lnTo>
                  <a:lnTo>
                    <a:pt x="254819" y="86857"/>
                  </a:lnTo>
                  <a:cubicBezTo>
                    <a:pt x="147915" y="86857"/>
                    <a:pt x="62517" y="204115"/>
                    <a:pt x="62517" y="346213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9525"/>
              <a:ext cx="2988124" cy="1913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00"/>
                </a:lnSpc>
              </a:pPr>
              <a:endParaRPr dirty="0"/>
            </a:p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FEC200"/>
                  </a:solidFill>
                  <a:latin typeface="TT Rounds Condensed Bold"/>
                </a:rPr>
                <a:t>Jennifer Elliott</a:t>
              </a:r>
            </a:p>
            <a:p>
              <a:pPr algn="ctr">
                <a:lnSpc>
                  <a:spcPts val="1800"/>
                </a:lnSpc>
              </a:pPr>
              <a:r>
                <a:rPr lang="en-US" sz="1500" spc="14" dirty="0">
                  <a:solidFill>
                    <a:srgbClr val="FFFFFF"/>
                  </a:solidFill>
                  <a:latin typeface="TT Rounds Condensed"/>
                </a:rPr>
                <a:t>Director, Arboretum &amp; Sustainability Initiatives</a:t>
              </a:r>
            </a:p>
            <a:p>
              <a:pPr algn="ctr">
                <a:lnSpc>
                  <a:spcPts val="1800"/>
                </a:lnSpc>
              </a:pPr>
              <a:endParaRPr lang="en-US" sz="1500" spc="14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1863739" y="6889402"/>
            <a:ext cx="2241093" cy="1076896"/>
            <a:chOff x="0" y="0"/>
            <a:chExt cx="2988124" cy="1435862"/>
          </a:xfrm>
        </p:grpSpPr>
        <p:sp>
          <p:nvSpPr>
            <p:cNvPr id="58" name="Freeform 58"/>
            <p:cNvSpPr/>
            <p:nvPr/>
          </p:nvSpPr>
          <p:spPr>
            <a:xfrm>
              <a:off x="31258" y="32755"/>
              <a:ext cx="2925544" cy="1370358"/>
            </a:xfrm>
            <a:custGeom>
              <a:avLst/>
              <a:gdLst/>
              <a:ahLst/>
              <a:cxnLst/>
              <a:rect l="l" t="t" r="r" b="b"/>
              <a:pathLst>
                <a:path w="2925544" h="1370358">
                  <a:moveTo>
                    <a:pt x="0" y="228372"/>
                  </a:moveTo>
                  <a:cubicBezTo>
                    <a:pt x="0" y="102198"/>
                    <a:pt x="100153" y="0"/>
                    <a:pt x="223561" y="0"/>
                  </a:cubicBezTo>
                  <a:lnTo>
                    <a:pt x="2701983" y="0"/>
                  </a:lnTo>
                  <a:cubicBezTo>
                    <a:pt x="2825517" y="0"/>
                    <a:pt x="2925544" y="102198"/>
                    <a:pt x="2925544" y="228372"/>
                  </a:cubicBezTo>
                  <a:lnTo>
                    <a:pt x="2925544" y="1141988"/>
                  </a:lnTo>
                  <a:cubicBezTo>
                    <a:pt x="2925544" y="1268162"/>
                    <a:pt x="2825392" y="1370359"/>
                    <a:pt x="2701983" y="1370359"/>
                  </a:cubicBezTo>
                  <a:lnTo>
                    <a:pt x="223561" y="1370359"/>
                  </a:lnTo>
                  <a:cubicBezTo>
                    <a:pt x="100028" y="1370359"/>
                    <a:pt x="0" y="1268162"/>
                    <a:pt x="0" y="114198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0" y="0"/>
              <a:ext cx="2988061" cy="1435869"/>
            </a:xfrm>
            <a:custGeom>
              <a:avLst/>
              <a:gdLst/>
              <a:ahLst/>
              <a:cxnLst/>
              <a:rect l="l" t="t" r="r" b="b"/>
              <a:pathLst>
                <a:path w="2988061" h="1435869">
                  <a:moveTo>
                    <a:pt x="0" y="261127"/>
                  </a:moveTo>
                  <a:cubicBezTo>
                    <a:pt x="0" y="116085"/>
                    <a:pt x="114906" y="0"/>
                    <a:pt x="254819" y="0"/>
                  </a:cubicBezTo>
                  <a:lnTo>
                    <a:pt x="2733241" y="0"/>
                  </a:lnTo>
                  <a:lnTo>
                    <a:pt x="2733241" y="32755"/>
                  </a:lnTo>
                  <a:lnTo>
                    <a:pt x="2733241" y="0"/>
                  </a:lnTo>
                  <a:cubicBezTo>
                    <a:pt x="2873279" y="0"/>
                    <a:pt x="2988061" y="116085"/>
                    <a:pt x="2988061" y="261127"/>
                  </a:cubicBezTo>
                  <a:lnTo>
                    <a:pt x="2956802" y="261127"/>
                  </a:lnTo>
                  <a:lnTo>
                    <a:pt x="2988061" y="261127"/>
                  </a:lnTo>
                  <a:lnTo>
                    <a:pt x="2988061" y="1174743"/>
                  </a:lnTo>
                  <a:lnTo>
                    <a:pt x="2956802" y="1174743"/>
                  </a:lnTo>
                  <a:lnTo>
                    <a:pt x="2988061" y="1174743"/>
                  </a:lnTo>
                  <a:cubicBezTo>
                    <a:pt x="2988061" y="1319784"/>
                    <a:pt x="2873154" y="1435869"/>
                    <a:pt x="2733241" y="1435869"/>
                  </a:cubicBezTo>
                  <a:lnTo>
                    <a:pt x="2733241" y="1403114"/>
                  </a:lnTo>
                  <a:lnTo>
                    <a:pt x="2733241" y="1435869"/>
                  </a:lnTo>
                  <a:lnTo>
                    <a:pt x="254819" y="1435869"/>
                  </a:lnTo>
                  <a:lnTo>
                    <a:pt x="254819" y="1403114"/>
                  </a:lnTo>
                  <a:lnTo>
                    <a:pt x="254819" y="1435869"/>
                  </a:lnTo>
                  <a:cubicBezTo>
                    <a:pt x="114906" y="1435869"/>
                    <a:pt x="0" y="1319784"/>
                    <a:pt x="0" y="1174743"/>
                  </a:cubicBezTo>
                  <a:lnTo>
                    <a:pt x="0" y="261127"/>
                  </a:lnTo>
                  <a:lnTo>
                    <a:pt x="31258" y="261127"/>
                  </a:lnTo>
                  <a:lnTo>
                    <a:pt x="0" y="261127"/>
                  </a:lnTo>
                  <a:moveTo>
                    <a:pt x="62517" y="261127"/>
                  </a:moveTo>
                  <a:lnTo>
                    <a:pt x="62517" y="1174743"/>
                  </a:lnTo>
                  <a:lnTo>
                    <a:pt x="31258" y="1174743"/>
                  </a:lnTo>
                  <a:lnTo>
                    <a:pt x="62517" y="1174743"/>
                  </a:lnTo>
                  <a:cubicBezTo>
                    <a:pt x="62517" y="1282050"/>
                    <a:pt x="147915" y="1370358"/>
                    <a:pt x="254819" y="1370358"/>
                  </a:cubicBezTo>
                  <a:lnTo>
                    <a:pt x="2733241" y="1370358"/>
                  </a:lnTo>
                  <a:cubicBezTo>
                    <a:pt x="2840271" y="1370358"/>
                    <a:pt x="2925544" y="1281919"/>
                    <a:pt x="2925544" y="1174743"/>
                  </a:cubicBezTo>
                  <a:lnTo>
                    <a:pt x="2925544" y="261127"/>
                  </a:lnTo>
                  <a:cubicBezTo>
                    <a:pt x="2925669" y="153951"/>
                    <a:pt x="2840271" y="65511"/>
                    <a:pt x="2733241" y="65511"/>
                  </a:cubicBezTo>
                  <a:lnTo>
                    <a:pt x="254819" y="65511"/>
                  </a:lnTo>
                  <a:lnTo>
                    <a:pt x="254819" y="32755"/>
                  </a:lnTo>
                  <a:lnTo>
                    <a:pt x="254819" y="65511"/>
                  </a:lnTo>
                  <a:cubicBezTo>
                    <a:pt x="147915" y="65511"/>
                    <a:pt x="62517" y="153951"/>
                    <a:pt x="62517" y="261127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9525"/>
              <a:ext cx="2988124" cy="1445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FEC200"/>
                  </a:solidFill>
                  <a:latin typeface="TT Rounds Condensed Bold"/>
                </a:rPr>
                <a:t>Kevin Sowers</a:t>
              </a:r>
            </a:p>
            <a:p>
              <a:pPr algn="ctr">
                <a:lnSpc>
                  <a:spcPts val="2160"/>
                </a:lnSpc>
              </a:pP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AVP, Business Operations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3802191" y="7871939"/>
            <a:ext cx="2241093" cy="1595247"/>
            <a:chOff x="0" y="0"/>
            <a:chExt cx="2988124" cy="2126996"/>
          </a:xfrm>
        </p:grpSpPr>
        <p:sp>
          <p:nvSpPr>
            <p:cNvPr id="62" name="Freeform 62"/>
            <p:cNvSpPr/>
            <p:nvPr/>
          </p:nvSpPr>
          <p:spPr>
            <a:xfrm>
              <a:off x="31258" y="48522"/>
              <a:ext cx="2925544" cy="2029963"/>
            </a:xfrm>
            <a:custGeom>
              <a:avLst/>
              <a:gdLst/>
              <a:ahLst/>
              <a:cxnLst/>
              <a:rect l="l" t="t" r="r" b="b"/>
              <a:pathLst>
                <a:path w="2925544" h="2029963">
                  <a:moveTo>
                    <a:pt x="0" y="338295"/>
                  </a:moveTo>
                  <a:cubicBezTo>
                    <a:pt x="0" y="151388"/>
                    <a:pt x="100153" y="0"/>
                    <a:pt x="223561" y="0"/>
                  </a:cubicBezTo>
                  <a:lnTo>
                    <a:pt x="2701983" y="0"/>
                  </a:lnTo>
                  <a:cubicBezTo>
                    <a:pt x="2825517" y="0"/>
                    <a:pt x="2925544" y="151388"/>
                    <a:pt x="2925544" y="338295"/>
                  </a:cubicBezTo>
                  <a:lnTo>
                    <a:pt x="2925544" y="1691668"/>
                  </a:lnTo>
                  <a:cubicBezTo>
                    <a:pt x="2925544" y="1878575"/>
                    <a:pt x="2825392" y="2029963"/>
                    <a:pt x="2701983" y="2029963"/>
                  </a:cubicBezTo>
                  <a:lnTo>
                    <a:pt x="223561" y="2029963"/>
                  </a:lnTo>
                  <a:cubicBezTo>
                    <a:pt x="100028" y="2029963"/>
                    <a:pt x="0" y="1878575"/>
                    <a:pt x="0" y="169166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3" name="Freeform 63"/>
            <p:cNvSpPr/>
            <p:nvPr/>
          </p:nvSpPr>
          <p:spPr>
            <a:xfrm>
              <a:off x="0" y="0"/>
              <a:ext cx="2988061" cy="2127003"/>
            </a:xfrm>
            <a:custGeom>
              <a:avLst/>
              <a:gdLst/>
              <a:ahLst/>
              <a:cxnLst/>
              <a:rect l="l" t="t" r="r" b="b"/>
              <a:pathLst>
                <a:path w="2988061" h="2127003">
                  <a:moveTo>
                    <a:pt x="0" y="386817"/>
                  </a:moveTo>
                  <a:cubicBezTo>
                    <a:pt x="0" y="171962"/>
                    <a:pt x="114906" y="0"/>
                    <a:pt x="254819" y="0"/>
                  </a:cubicBezTo>
                  <a:lnTo>
                    <a:pt x="2733241" y="0"/>
                  </a:lnTo>
                  <a:lnTo>
                    <a:pt x="2733241" y="48522"/>
                  </a:lnTo>
                  <a:lnTo>
                    <a:pt x="2733241" y="0"/>
                  </a:lnTo>
                  <a:cubicBezTo>
                    <a:pt x="2873279" y="0"/>
                    <a:pt x="2988061" y="171962"/>
                    <a:pt x="2988061" y="386817"/>
                  </a:cubicBezTo>
                  <a:lnTo>
                    <a:pt x="2956802" y="386817"/>
                  </a:lnTo>
                  <a:lnTo>
                    <a:pt x="2988061" y="386817"/>
                  </a:lnTo>
                  <a:lnTo>
                    <a:pt x="2988061" y="1740190"/>
                  </a:lnTo>
                  <a:lnTo>
                    <a:pt x="2956802" y="1740190"/>
                  </a:lnTo>
                  <a:lnTo>
                    <a:pt x="2988061" y="1740190"/>
                  </a:lnTo>
                  <a:cubicBezTo>
                    <a:pt x="2988061" y="1955045"/>
                    <a:pt x="2873154" y="2127003"/>
                    <a:pt x="2733241" y="2127003"/>
                  </a:cubicBezTo>
                  <a:lnTo>
                    <a:pt x="2733241" y="2078485"/>
                  </a:lnTo>
                  <a:lnTo>
                    <a:pt x="2733241" y="2127003"/>
                  </a:lnTo>
                  <a:lnTo>
                    <a:pt x="254819" y="2127003"/>
                  </a:lnTo>
                  <a:lnTo>
                    <a:pt x="254819" y="2078485"/>
                  </a:lnTo>
                  <a:lnTo>
                    <a:pt x="254819" y="2127003"/>
                  </a:lnTo>
                  <a:cubicBezTo>
                    <a:pt x="114906" y="2127003"/>
                    <a:pt x="0" y="1955045"/>
                    <a:pt x="0" y="1740190"/>
                  </a:cubicBezTo>
                  <a:lnTo>
                    <a:pt x="0" y="386817"/>
                  </a:lnTo>
                  <a:lnTo>
                    <a:pt x="31258" y="386817"/>
                  </a:lnTo>
                  <a:lnTo>
                    <a:pt x="0" y="386817"/>
                  </a:lnTo>
                  <a:moveTo>
                    <a:pt x="62517" y="386817"/>
                  </a:moveTo>
                  <a:lnTo>
                    <a:pt x="62517" y="1740190"/>
                  </a:lnTo>
                  <a:lnTo>
                    <a:pt x="31258" y="1740190"/>
                  </a:lnTo>
                  <a:lnTo>
                    <a:pt x="62517" y="1740190"/>
                  </a:lnTo>
                  <a:cubicBezTo>
                    <a:pt x="62517" y="1899148"/>
                    <a:pt x="147915" y="2029963"/>
                    <a:pt x="254819" y="2029963"/>
                  </a:cubicBezTo>
                  <a:lnTo>
                    <a:pt x="2733241" y="2029963"/>
                  </a:lnTo>
                  <a:cubicBezTo>
                    <a:pt x="2840271" y="2029963"/>
                    <a:pt x="2925544" y="1898954"/>
                    <a:pt x="2925544" y="1740190"/>
                  </a:cubicBezTo>
                  <a:lnTo>
                    <a:pt x="2925544" y="386817"/>
                  </a:lnTo>
                  <a:cubicBezTo>
                    <a:pt x="2925669" y="228053"/>
                    <a:pt x="2840271" y="97044"/>
                    <a:pt x="2733241" y="97044"/>
                  </a:cubicBezTo>
                  <a:lnTo>
                    <a:pt x="254819" y="97044"/>
                  </a:lnTo>
                  <a:lnTo>
                    <a:pt x="254819" y="48522"/>
                  </a:lnTo>
                  <a:lnTo>
                    <a:pt x="254819" y="97044"/>
                  </a:lnTo>
                  <a:cubicBezTo>
                    <a:pt x="147915" y="97044"/>
                    <a:pt x="62517" y="228053"/>
                    <a:pt x="62517" y="386817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0"/>
              <a:ext cx="2988124" cy="2126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FEC200"/>
                  </a:solidFill>
                  <a:latin typeface="TT Rounds Condensed Bold"/>
                </a:rPr>
                <a:t>Michelle Laxer</a:t>
              </a:r>
            </a:p>
            <a:p>
              <a:pPr algn="ctr">
                <a:lnSpc>
                  <a:spcPts val="2160"/>
                </a:lnSpc>
              </a:pP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Communications Manager</a:t>
              </a:r>
            </a:p>
            <a:p>
              <a:pPr algn="ctr">
                <a:lnSpc>
                  <a:spcPts val="2160"/>
                </a:lnSpc>
              </a:pPr>
              <a:endParaRPr lang="en-US" sz="1800" spc="16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5608072" y="6887624"/>
            <a:ext cx="2241093" cy="1076896"/>
            <a:chOff x="0" y="0"/>
            <a:chExt cx="2988124" cy="1435862"/>
          </a:xfrm>
        </p:grpSpPr>
        <p:sp>
          <p:nvSpPr>
            <p:cNvPr id="66" name="Freeform 66"/>
            <p:cNvSpPr/>
            <p:nvPr/>
          </p:nvSpPr>
          <p:spPr>
            <a:xfrm>
              <a:off x="31258" y="32755"/>
              <a:ext cx="2925544" cy="1370358"/>
            </a:xfrm>
            <a:custGeom>
              <a:avLst/>
              <a:gdLst/>
              <a:ahLst/>
              <a:cxnLst/>
              <a:rect l="l" t="t" r="r" b="b"/>
              <a:pathLst>
                <a:path w="2925544" h="1370358">
                  <a:moveTo>
                    <a:pt x="0" y="228372"/>
                  </a:moveTo>
                  <a:cubicBezTo>
                    <a:pt x="0" y="102198"/>
                    <a:pt x="100153" y="0"/>
                    <a:pt x="223561" y="0"/>
                  </a:cubicBezTo>
                  <a:lnTo>
                    <a:pt x="2701983" y="0"/>
                  </a:lnTo>
                  <a:cubicBezTo>
                    <a:pt x="2825517" y="0"/>
                    <a:pt x="2925544" y="102198"/>
                    <a:pt x="2925544" y="228372"/>
                  </a:cubicBezTo>
                  <a:lnTo>
                    <a:pt x="2925544" y="1141988"/>
                  </a:lnTo>
                  <a:cubicBezTo>
                    <a:pt x="2925544" y="1268162"/>
                    <a:pt x="2825392" y="1370359"/>
                    <a:pt x="2701983" y="1370359"/>
                  </a:cubicBezTo>
                  <a:lnTo>
                    <a:pt x="223561" y="1370359"/>
                  </a:lnTo>
                  <a:cubicBezTo>
                    <a:pt x="100028" y="1370359"/>
                    <a:pt x="0" y="1268162"/>
                    <a:pt x="0" y="114198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0" y="0"/>
              <a:ext cx="2988061" cy="1435869"/>
            </a:xfrm>
            <a:custGeom>
              <a:avLst/>
              <a:gdLst/>
              <a:ahLst/>
              <a:cxnLst/>
              <a:rect l="l" t="t" r="r" b="b"/>
              <a:pathLst>
                <a:path w="2988061" h="1435869">
                  <a:moveTo>
                    <a:pt x="0" y="261127"/>
                  </a:moveTo>
                  <a:cubicBezTo>
                    <a:pt x="0" y="116085"/>
                    <a:pt x="114906" y="0"/>
                    <a:pt x="254819" y="0"/>
                  </a:cubicBezTo>
                  <a:lnTo>
                    <a:pt x="2733241" y="0"/>
                  </a:lnTo>
                  <a:lnTo>
                    <a:pt x="2733241" y="32755"/>
                  </a:lnTo>
                  <a:lnTo>
                    <a:pt x="2733241" y="0"/>
                  </a:lnTo>
                  <a:cubicBezTo>
                    <a:pt x="2873279" y="0"/>
                    <a:pt x="2988061" y="116085"/>
                    <a:pt x="2988061" y="261127"/>
                  </a:cubicBezTo>
                  <a:lnTo>
                    <a:pt x="2956802" y="261127"/>
                  </a:lnTo>
                  <a:lnTo>
                    <a:pt x="2988061" y="261127"/>
                  </a:lnTo>
                  <a:lnTo>
                    <a:pt x="2988061" y="1174743"/>
                  </a:lnTo>
                  <a:lnTo>
                    <a:pt x="2956802" y="1174743"/>
                  </a:lnTo>
                  <a:lnTo>
                    <a:pt x="2988061" y="1174743"/>
                  </a:lnTo>
                  <a:cubicBezTo>
                    <a:pt x="2988061" y="1319784"/>
                    <a:pt x="2873154" y="1435869"/>
                    <a:pt x="2733241" y="1435869"/>
                  </a:cubicBezTo>
                  <a:lnTo>
                    <a:pt x="2733241" y="1403114"/>
                  </a:lnTo>
                  <a:lnTo>
                    <a:pt x="2733241" y="1435869"/>
                  </a:lnTo>
                  <a:lnTo>
                    <a:pt x="254819" y="1435869"/>
                  </a:lnTo>
                  <a:lnTo>
                    <a:pt x="254819" y="1403114"/>
                  </a:lnTo>
                  <a:lnTo>
                    <a:pt x="254819" y="1435869"/>
                  </a:lnTo>
                  <a:cubicBezTo>
                    <a:pt x="114906" y="1435869"/>
                    <a:pt x="0" y="1319784"/>
                    <a:pt x="0" y="1174743"/>
                  </a:cubicBezTo>
                  <a:lnTo>
                    <a:pt x="0" y="261127"/>
                  </a:lnTo>
                  <a:lnTo>
                    <a:pt x="31258" y="261127"/>
                  </a:lnTo>
                  <a:lnTo>
                    <a:pt x="0" y="261127"/>
                  </a:lnTo>
                  <a:moveTo>
                    <a:pt x="62517" y="261127"/>
                  </a:moveTo>
                  <a:lnTo>
                    <a:pt x="62517" y="1174743"/>
                  </a:lnTo>
                  <a:lnTo>
                    <a:pt x="31258" y="1174743"/>
                  </a:lnTo>
                  <a:lnTo>
                    <a:pt x="62517" y="1174743"/>
                  </a:lnTo>
                  <a:cubicBezTo>
                    <a:pt x="62517" y="1282050"/>
                    <a:pt x="147915" y="1370358"/>
                    <a:pt x="254819" y="1370358"/>
                  </a:cubicBezTo>
                  <a:lnTo>
                    <a:pt x="2733241" y="1370358"/>
                  </a:lnTo>
                  <a:cubicBezTo>
                    <a:pt x="2840271" y="1370358"/>
                    <a:pt x="2925544" y="1281919"/>
                    <a:pt x="2925544" y="1174743"/>
                  </a:cubicBezTo>
                  <a:lnTo>
                    <a:pt x="2925544" y="261127"/>
                  </a:lnTo>
                  <a:cubicBezTo>
                    <a:pt x="2925669" y="153951"/>
                    <a:pt x="2840271" y="65511"/>
                    <a:pt x="2733241" y="65511"/>
                  </a:cubicBezTo>
                  <a:lnTo>
                    <a:pt x="254819" y="65511"/>
                  </a:lnTo>
                  <a:lnTo>
                    <a:pt x="254819" y="32755"/>
                  </a:lnTo>
                  <a:lnTo>
                    <a:pt x="254819" y="65511"/>
                  </a:lnTo>
                  <a:cubicBezTo>
                    <a:pt x="147915" y="65511"/>
                    <a:pt x="62517" y="153951"/>
                    <a:pt x="62517" y="261127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-9525"/>
              <a:ext cx="2988124" cy="1445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FEC200"/>
                  </a:solidFill>
                  <a:latin typeface="TT Rounds Condensed Bold"/>
                </a:rPr>
                <a:t>Justin Wisor</a:t>
              </a:r>
            </a:p>
            <a:p>
              <a:pPr algn="ctr">
                <a:lnSpc>
                  <a:spcPts val="2160"/>
                </a:lnSpc>
              </a:pP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AVP, Facilities Operations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6089114" y="2592843"/>
            <a:ext cx="1799695" cy="1827985"/>
            <a:chOff x="0" y="0"/>
            <a:chExt cx="2399594" cy="2437314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2399652" cy="2437384"/>
            </a:xfrm>
            <a:custGeom>
              <a:avLst/>
              <a:gdLst/>
              <a:ahLst/>
              <a:cxnLst/>
              <a:rect l="l" t="t" r="r" b="b"/>
              <a:pathLst>
                <a:path w="2399652" h="2437384">
                  <a:moveTo>
                    <a:pt x="2399652" y="1218692"/>
                  </a:moveTo>
                  <a:cubicBezTo>
                    <a:pt x="2399652" y="1891665"/>
                    <a:pt x="1862505" y="2437384"/>
                    <a:pt x="1199826" y="2437384"/>
                  </a:cubicBezTo>
                  <a:cubicBezTo>
                    <a:pt x="537146" y="2437384"/>
                    <a:pt x="0" y="1891665"/>
                    <a:pt x="0" y="1218692"/>
                  </a:cubicBezTo>
                  <a:cubicBezTo>
                    <a:pt x="0" y="545719"/>
                    <a:pt x="537146" y="0"/>
                    <a:pt x="1199826" y="0"/>
                  </a:cubicBezTo>
                  <a:cubicBezTo>
                    <a:pt x="1862505" y="0"/>
                    <a:pt x="2399652" y="545592"/>
                    <a:pt x="2399652" y="1218692"/>
                  </a:cubicBezTo>
                  <a:close/>
                </a:path>
              </a:pathLst>
            </a:custGeom>
            <a:blipFill>
              <a:blip r:embed="rId2"/>
              <a:stretch>
                <a:fillRect l="-2" t="-5085" b="-5082"/>
              </a:stretch>
            </a:blipFill>
          </p:spPr>
        </p:sp>
      </p:grpSp>
      <p:grpSp>
        <p:nvGrpSpPr>
          <p:cNvPr id="71" name="Group 71"/>
          <p:cNvGrpSpPr/>
          <p:nvPr/>
        </p:nvGrpSpPr>
        <p:grpSpPr>
          <a:xfrm>
            <a:off x="6743216" y="4897649"/>
            <a:ext cx="2241093" cy="1043839"/>
            <a:chOff x="0" y="0"/>
            <a:chExt cx="2988124" cy="1391786"/>
          </a:xfrm>
        </p:grpSpPr>
        <p:sp>
          <p:nvSpPr>
            <p:cNvPr id="72" name="Freeform 72"/>
            <p:cNvSpPr/>
            <p:nvPr/>
          </p:nvSpPr>
          <p:spPr>
            <a:xfrm>
              <a:off x="31258" y="31750"/>
              <a:ext cx="2925544" cy="1328293"/>
            </a:xfrm>
            <a:custGeom>
              <a:avLst/>
              <a:gdLst/>
              <a:ahLst/>
              <a:cxnLst/>
              <a:rect l="l" t="t" r="r" b="b"/>
              <a:pathLst>
                <a:path w="2925544" h="1328293">
                  <a:moveTo>
                    <a:pt x="0" y="221361"/>
                  </a:moveTo>
                  <a:cubicBezTo>
                    <a:pt x="0" y="99060"/>
                    <a:pt x="100153" y="0"/>
                    <a:pt x="223561" y="0"/>
                  </a:cubicBezTo>
                  <a:lnTo>
                    <a:pt x="2701983" y="0"/>
                  </a:lnTo>
                  <a:cubicBezTo>
                    <a:pt x="2825517" y="0"/>
                    <a:pt x="2925544" y="99060"/>
                    <a:pt x="2925544" y="221361"/>
                  </a:cubicBezTo>
                  <a:lnTo>
                    <a:pt x="2925544" y="1106932"/>
                  </a:lnTo>
                  <a:cubicBezTo>
                    <a:pt x="2925544" y="1229233"/>
                    <a:pt x="2825392" y="1328293"/>
                    <a:pt x="2701983" y="1328293"/>
                  </a:cubicBezTo>
                  <a:lnTo>
                    <a:pt x="223561" y="1328293"/>
                  </a:lnTo>
                  <a:cubicBezTo>
                    <a:pt x="100028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0" y="0"/>
              <a:ext cx="2988061" cy="1391793"/>
            </a:xfrm>
            <a:custGeom>
              <a:avLst/>
              <a:gdLst/>
              <a:ahLst/>
              <a:cxnLst/>
              <a:rect l="l" t="t" r="r" b="b"/>
              <a:pathLst>
                <a:path w="2988061" h="1391793">
                  <a:moveTo>
                    <a:pt x="0" y="253111"/>
                  </a:moveTo>
                  <a:cubicBezTo>
                    <a:pt x="0" y="112522"/>
                    <a:pt x="114906" y="0"/>
                    <a:pt x="254819" y="0"/>
                  </a:cubicBezTo>
                  <a:lnTo>
                    <a:pt x="2733241" y="0"/>
                  </a:lnTo>
                  <a:lnTo>
                    <a:pt x="2733241" y="31750"/>
                  </a:lnTo>
                  <a:lnTo>
                    <a:pt x="2733241" y="0"/>
                  </a:lnTo>
                  <a:cubicBezTo>
                    <a:pt x="2873279" y="0"/>
                    <a:pt x="2988061" y="112522"/>
                    <a:pt x="2988061" y="253111"/>
                  </a:cubicBezTo>
                  <a:lnTo>
                    <a:pt x="2956802" y="253111"/>
                  </a:lnTo>
                  <a:lnTo>
                    <a:pt x="2988061" y="253111"/>
                  </a:lnTo>
                  <a:lnTo>
                    <a:pt x="2988061" y="1138682"/>
                  </a:lnTo>
                  <a:lnTo>
                    <a:pt x="2956802" y="1138682"/>
                  </a:lnTo>
                  <a:lnTo>
                    <a:pt x="2988061" y="1138682"/>
                  </a:lnTo>
                  <a:cubicBezTo>
                    <a:pt x="2988061" y="1279271"/>
                    <a:pt x="2873154" y="1391793"/>
                    <a:pt x="2733241" y="1391793"/>
                  </a:cubicBezTo>
                  <a:lnTo>
                    <a:pt x="2733241" y="1360043"/>
                  </a:lnTo>
                  <a:lnTo>
                    <a:pt x="2733241" y="1391793"/>
                  </a:lnTo>
                  <a:lnTo>
                    <a:pt x="254819" y="1391793"/>
                  </a:lnTo>
                  <a:lnTo>
                    <a:pt x="254819" y="1360043"/>
                  </a:lnTo>
                  <a:lnTo>
                    <a:pt x="254819" y="1391793"/>
                  </a:lnTo>
                  <a:cubicBezTo>
                    <a:pt x="114906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258" y="253111"/>
                  </a:lnTo>
                  <a:lnTo>
                    <a:pt x="0" y="253111"/>
                  </a:lnTo>
                  <a:moveTo>
                    <a:pt x="62517" y="253111"/>
                  </a:moveTo>
                  <a:lnTo>
                    <a:pt x="62517" y="1138682"/>
                  </a:lnTo>
                  <a:lnTo>
                    <a:pt x="31258" y="1138682"/>
                  </a:lnTo>
                  <a:lnTo>
                    <a:pt x="62517" y="1138682"/>
                  </a:lnTo>
                  <a:cubicBezTo>
                    <a:pt x="62517" y="1242695"/>
                    <a:pt x="147915" y="1328293"/>
                    <a:pt x="254819" y="1328293"/>
                  </a:cubicBezTo>
                  <a:lnTo>
                    <a:pt x="2733241" y="1328293"/>
                  </a:lnTo>
                  <a:cubicBezTo>
                    <a:pt x="2840271" y="1328293"/>
                    <a:pt x="2925544" y="1242568"/>
                    <a:pt x="2925544" y="1138682"/>
                  </a:cubicBezTo>
                  <a:lnTo>
                    <a:pt x="2925544" y="253111"/>
                  </a:lnTo>
                  <a:cubicBezTo>
                    <a:pt x="2925669" y="149225"/>
                    <a:pt x="2840271" y="63500"/>
                    <a:pt x="2733241" y="63500"/>
                  </a:cubicBezTo>
                  <a:lnTo>
                    <a:pt x="254819" y="63500"/>
                  </a:lnTo>
                  <a:lnTo>
                    <a:pt x="254819" y="31750"/>
                  </a:lnTo>
                  <a:lnTo>
                    <a:pt x="254819" y="63500"/>
                  </a:lnTo>
                  <a:cubicBezTo>
                    <a:pt x="147915" y="63500"/>
                    <a:pt x="62517" y="149225"/>
                    <a:pt x="62517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74" name="TextBox 74"/>
            <p:cNvSpPr txBox="1"/>
            <p:nvPr/>
          </p:nvSpPr>
          <p:spPr>
            <a:xfrm>
              <a:off x="0" y="-9525"/>
              <a:ext cx="2988124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r>
                <a:rPr lang="en-US" sz="2400" spc="22" dirty="0">
                  <a:solidFill>
                    <a:srgbClr val="FEC200"/>
                  </a:solidFill>
                  <a:latin typeface="TT Rounds Condensed Bold"/>
                </a:rPr>
                <a:t>Danielle Sarris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Executive Assistant</a:t>
              </a:r>
            </a:p>
          </p:txBody>
        </p:sp>
      </p:grpSp>
      <p:sp>
        <p:nvSpPr>
          <p:cNvPr id="75" name="Freeform 75"/>
          <p:cNvSpPr/>
          <p:nvPr/>
        </p:nvSpPr>
        <p:spPr>
          <a:xfrm>
            <a:off x="831917" y="1852371"/>
            <a:ext cx="1540509" cy="676033"/>
          </a:xfrm>
          <a:custGeom>
            <a:avLst/>
            <a:gdLst/>
            <a:ahLst/>
            <a:cxnLst/>
            <a:rect l="l" t="t" r="r" b="b"/>
            <a:pathLst>
              <a:path w="1540509" h="676033">
                <a:moveTo>
                  <a:pt x="0" y="0"/>
                </a:moveTo>
                <a:lnTo>
                  <a:pt x="1540509" y="0"/>
                </a:lnTo>
                <a:lnTo>
                  <a:pt x="1540509" y="676033"/>
                </a:lnTo>
                <a:lnTo>
                  <a:pt x="0" y="6760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6" t="-37373" r="-6799"/>
            </a:stretch>
          </a:blipFill>
        </p:spPr>
      </p:sp>
      <p:sp>
        <p:nvSpPr>
          <p:cNvPr id="76" name="TextBox 6">
            <a:extLst>
              <a:ext uri="{FF2B5EF4-FFF2-40B4-BE49-F238E27FC236}">
                <a16:creationId xmlns:a16="http://schemas.microsoft.com/office/drawing/2014/main" id="{8B8066F0-D926-4194-8441-0167CF320B01}"/>
              </a:ext>
            </a:extLst>
          </p:cNvPr>
          <p:cNvSpPr txBox="1"/>
          <p:nvPr/>
        </p:nvSpPr>
        <p:spPr>
          <a:xfrm>
            <a:off x="1137093" y="9708033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sp>
        <p:nvSpPr>
          <p:cNvPr id="77" name="TextBox 6">
            <a:extLst>
              <a:ext uri="{FF2B5EF4-FFF2-40B4-BE49-F238E27FC236}">
                <a16:creationId xmlns:a16="http://schemas.microsoft.com/office/drawing/2014/main" id="{8BB0AF6A-3D26-4457-9906-D17813588091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198754"/>
              </p:ext>
            </p:extLst>
          </p:nvPr>
        </p:nvGraphicFramePr>
        <p:xfrm>
          <a:off x="1042364" y="699505"/>
          <a:ext cx="16203272" cy="8735590"/>
        </p:xfrm>
        <a:graphic>
          <a:graphicData uri="http://schemas.openxmlformats.org/drawingml/2006/table">
            <a:tbl>
              <a:tblPr/>
              <a:tblGrid>
                <a:gridCol w="5203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99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7998">
                <a:tc gridSpan="2">
                  <a:txBody>
                    <a:bodyPr/>
                    <a:lstStyle/>
                    <a:p>
                      <a:pPr algn="ctr">
                        <a:lnSpc>
                          <a:spcPts val="6480"/>
                        </a:lnSpc>
                        <a:defRPr/>
                      </a:pPr>
                      <a:r>
                        <a:rPr lang="en-US" sz="5400" dirty="0">
                          <a:solidFill>
                            <a:srgbClr val="000000"/>
                          </a:solidFill>
                          <a:latin typeface="Gotham Bold"/>
                        </a:rPr>
                        <a:t>Minimum Requirements</a:t>
                      </a:r>
                      <a:endParaRPr lang="en-US" sz="1100" dirty="0"/>
                    </a:p>
                  </a:txBody>
                  <a:tcPr marT="91440" marB="9144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5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480"/>
                        </a:lnSpc>
                        <a:defRPr/>
                      </a:pPr>
                      <a:r>
                        <a:rPr lang="en-US" sz="5400">
                          <a:solidFill>
                            <a:srgbClr val="000000"/>
                          </a:solidFill>
                          <a:latin typeface="Gotham Bold"/>
                        </a:rPr>
                        <a:t>Minimum Requirements</a:t>
                      </a:r>
                      <a:endParaRPr lang="en-US" sz="1100"/>
                    </a:p>
                  </a:txBody>
                  <a:tcPr marT="91440" marB="9144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0395">
                <a:tc>
                  <a:txBody>
                    <a:bodyPr/>
                    <a:lstStyle/>
                    <a:p>
                      <a:pPr algn="l">
                        <a:lnSpc>
                          <a:spcPts val="480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452438" lvl="1" indent="-226219" algn="l">
                        <a:lnSpc>
                          <a:spcPts val="300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Gotham"/>
                        </a:rPr>
                        <a:t>State (FL) certified professional license in appropriate discipline for work that requires permitting.</a:t>
                      </a:r>
                      <a:endParaRPr lang="en-US" sz="1100" dirty="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1320">
                <a:tc>
                  <a:txBody>
                    <a:bodyPr/>
                    <a:lstStyle/>
                    <a:p>
                      <a:pPr algn="l">
                        <a:lnSpc>
                          <a:spcPts val="4800"/>
                        </a:lnSpc>
                        <a:defRPr/>
                      </a:pP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452438" lvl="1" indent="-226219" algn="l">
                        <a:lnSpc>
                          <a:spcPts val="335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Gotham"/>
                        </a:rPr>
                        <a:t>Commercial Liability &gt; $1M</a:t>
                      </a:r>
                      <a:endParaRPr lang="en-US" sz="1100" dirty="0"/>
                    </a:p>
                    <a:p>
                      <a:pPr marL="452438" lvl="1" indent="-226219" algn="l">
                        <a:lnSpc>
                          <a:spcPts val="3350"/>
                        </a:lnSpc>
                        <a:buFont typeface="Arial"/>
                        <a:buChar char="•"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Gotham"/>
                        </a:rPr>
                        <a:t>Automobile Liability &gt; $1M</a:t>
                      </a:r>
                    </a:p>
                    <a:p>
                      <a:pPr marL="452438" lvl="1" indent="-226219" algn="l">
                        <a:lnSpc>
                          <a:spcPts val="3350"/>
                        </a:lnSpc>
                        <a:buFont typeface="Arial"/>
                        <a:buChar char="•"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Gotham"/>
                        </a:rPr>
                        <a:t>Workers Comp at statutory Limits</a:t>
                      </a:r>
                    </a:p>
                    <a:p>
                      <a:pPr marL="452438" lvl="1" indent="-226219" algn="l">
                        <a:lnSpc>
                          <a:spcPts val="3350"/>
                        </a:lnSpc>
                        <a:buFont typeface="Arial"/>
                        <a:buChar char="•"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Gotham"/>
                        </a:rPr>
                        <a:t>Employer’s Liability &gt; $1M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5877">
                <a:tc>
                  <a:txBody>
                    <a:bodyPr/>
                    <a:lstStyle/>
                    <a:p>
                      <a:pPr algn="l">
                        <a:lnSpc>
                          <a:spcPts val="4800"/>
                        </a:lnSpc>
                        <a:defRPr/>
                      </a:pPr>
                      <a:endParaRPr lang="en-US" sz="1100" dirty="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452438" lvl="1" indent="-226219" algn="l">
                        <a:lnSpc>
                          <a:spcPts val="335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Gotham"/>
                        </a:rPr>
                        <a:t>Required by Florida Statute 255.05 on projects with a contract price &gt; $100K, but may be waived for projects &lt; $200K. </a:t>
                      </a:r>
                      <a:endParaRPr lang="en-US" sz="1100" dirty="0"/>
                    </a:p>
                    <a:p>
                      <a:pPr marL="452438" lvl="1" indent="-226219" algn="l">
                        <a:lnSpc>
                          <a:spcPts val="3350"/>
                        </a:lnSpc>
                        <a:buFont typeface="Arial"/>
                        <a:buChar char="•"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Gotham"/>
                        </a:rPr>
                        <a:t>Certified copy of the recorded bond must be provided prior to commencing work</a:t>
                      </a:r>
                    </a:p>
                    <a:p>
                      <a:pPr marL="452438" lvl="1" indent="-226219" algn="l">
                        <a:lnSpc>
                          <a:spcPts val="3350"/>
                        </a:lnSpc>
                        <a:buFont typeface="Arial"/>
                        <a:buChar char="•"/>
                      </a:pPr>
                      <a:r>
                        <a:rPr lang="en-US" sz="2500" dirty="0">
                          <a:solidFill>
                            <a:srgbClr val="000000"/>
                          </a:solidFill>
                          <a:latin typeface="Gotham"/>
                        </a:rPr>
                        <a:t>No payments will be received prior to receipt of the bond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763629" y="2651317"/>
            <a:ext cx="4428906" cy="1081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8"/>
              </a:lnSpc>
            </a:pPr>
            <a:r>
              <a:rPr lang="en-US" sz="3800" dirty="0">
                <a:solidFill>
                  <a:srgbClr val="000000"/>
                </a:solidFill>
                <a:latin typeface="Gotham"/>
              </a:rPr>
              <a:t>Professional License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63629" y="5067300"/>
            <a:ext cx="4428906" cy="646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Gotham"/>
              </a:rPr>
              <a:t>Insurance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63629" y="7511972"/>
            <a:ext cx="4428906" cy="646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Gotham"/>
              </a:rPr>
              <a:t>Bond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2313A16-5B52-4A4A-B341-A27E630D4482}"/>
              </a:ext>
            </a:extLst>
          </p:cNvPr>
          <p:cNvSpPr txBox="1"/>
          <p:nvPr/>
        </p:nvSpPr>
        <p:spPr>
          <a:xfrm>
            <a:off x="1042364" y="9727488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CD07F0-9793-48EF-B0BD-BC828BBAA76D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29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768929"/>
              </p:ext>
            </p:extLst>
          </p:nvPr>
        </p:nvGraphicFramePr>
        <p:xfrm>
          <a:off x="955040" y="647700"/>
          <a:ext cx="16377919" cy="8763900"/>
        </p:xfrm>
        <a:graphic>
          <a:graphicData uri="http://schemas.openxmlformats.org/drawingml/2006/table">
            <a:tbl>
              <a:tblPr/>
              <a:tblGrid>
                <a:gridCol w="4751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6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4382">
                <a:tc gridSpan="2"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900" dirty="0">
                          <a:solidFill>
                            <a:srgbClr val="100F0E"/>
                          </a:solidFill>
                          <a:latin typeface="Gotham Bold"/>
                        </a:rPr>
                        <a:t>Competition Requirements</a:t>
                      </a:r>
                      <a:endParaRPr lang="en-US" sz="1100" dirty="0"/>
                    </a:p>
                  </a:txBody>
                  <a:tcPr marT="91440" marB="9144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42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900">
                          <a:solidFill>
                            <a:srgbClr val="100F0E"/>
                          </a:solidFill>
                          <a:latin typeface="Gotham Bold"/>
                        </a:rPr>
                        <a:t>Competition Requirements</a:t>
                      </a:r>
                      <a:endParaRPr lang="en-US" sz="1100"/>
                    </a:p>
                  </a:txBody>
                  <a:tcPr marT="91440" marB="9144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4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028"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defRPr/>
                      </a:pPr>
                      <a:r>
                        <a:rPr lang="en-US" sz="4000">
                          <a:solidFill>
                            <a:srgbClr val="100F0E"/>
                          </a:solidFill>
                          <a:latin typeface="Gotham"/>
                        </a:rPr>
                        <a:t>&lt; $ 25K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98147" lvl="1" indent="-199074" algn="l">
                        <a:lnSpc>
                          <a:spcPts val="264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200">
                          <a:solidFill>
                            <a:srgbClr val="100F0E"/>
                          </a:solidFill>
                          <a:latin typeface="Gotham"/>
                        </a:rPr>
                        <a:t>Request for Proposal(s) from prequalified contractors, including Continuing Service Contractors (CSC) (Competition is encouraged, but not required)</a:t>
                      </a:r>
                      <a:endParaRPr lang="en-US" sz="1100"/>
                    </a:p>
                    <a:p>
                      <a:pPr marL="398147" lvl="1" indent="-199074" algn="l">
                        <a:lnSpc>
                          <a:spcPts val="2640"/>
                        </a:lnSpc>
                        <a:buFont typeface="Arial"/>
                        <a:buChar char="•"/>
                      </a:pPr>
                      <a:r>
                        <a:rPr lang="en-US" sz="2200">
                          <a:solidFill>
                            <a:srgbClr val="100F0E"/>
                          </a:solidFill>
                          <a:latin typeface="Gotham"/>
                        </a:rPr>
                        <a:t>Use of existing contracts (Piggyback)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923"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defRPr/>
                      </a:pPr>
                      <a:r>
                        <a:rPr lang="en-US" sz="4000">
                          <a:solidFill>
                            <a:srgbClr val="100F0E"/>
                          </a:solidFill>
                          <a:latin typeface="Gotham"/>
                        </a:rPr>
                        <a:t>&lt; $ 75K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98147" lvl="1" indent="-199074" algn="l">
                        <a:lnSpc>
                          <a:spcPts val="264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200">
                          <a:solidFill>
                            <a:srgbClr val="100F0E"/>
                          </a:solidFill>
                          <a:latin typeface="Gotham"/>
                        </a:rPr>
                        <a:t>Request for Proposals from prequalified contractors, including CSC (Two informal proposals are required)</a:t>
                      </a:r>
                      <a:endParaRPr lang="en-US" sz="1100"/>
                    </a:p>
                    <a:p>
                      <a:pPr marL="398147" lvl="1" indent="-199074" algn="l">
                        <a:lnSpc>
                          <a:spcPts val="2640"/>
                        </a:lnSpc>
                        <a:buFont typeface="Arial"/>
                        <a:buChar char="•"/>
                      </a:pPr>
                      <a:r>
                        <a:rPr lang="en-US" sz="2200">
                          <a:solidFill>
                            <a:srgbClr val="100F0E"/>
                          </a:solidFill>
                          <a:latin typeface="Gotham"/>
                        </a:rPr>
                        <a:t>Use of existing contracts (Piggyback)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1923"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defRPr/>
                      </a:pPr>
                      <a:r>
                        <a:rPr lang="en-US" sz="4000" spc="37">
                          <a:solidFill>
                            <a:srgbClr val="100F0E"/>
                          </a:solidFill>
                          <a:latin typeface="Gotham"/>
                        </a:rPr>
                        <a:t>&lt; $ 150K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98147" lvl="1" indent="-199074" algn="l">
                        <a:lnSpc>
                          <a:spcPts val="264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200">
                          <a:solidFill>
                            <a:srgbClr val="100F0E"/>
                          </a:solidFill>
                          <a:latin typeface="Gotham"/>
                        </a:rPr>
                        <a:t>Request for Proposals or Invitation to Bid via e-Builder to prequalified contractors, including CSC (At least three formal proposals are required)</a:t>
                      </a:r>
                      <a:endParaRPr lang="en-US" sz="1100"/>
                    </a:p>
                    <a:p>
                      <a:pPr marL="398147" lvl="1" indent="-199074" algn="l">
                        <a:lnSpc>
                          <a:spcPts val="2640"/>
                        </a:lnSpc>
                        <a:buFont typeface="Arial"/>
                        <a:buChar char="•"/>
                      </a:pPr>
                      <a:r>
                        <a:rPr lang="en-US" sz="2200">
                          <a:solidFill>
                            <a:srgbClr val="100F0E"/>
                          </a:solidFill>
                          <a:latin typeface="Gotham"/>
                        </a:rPr>
                        <a:t>Use of existing contracts (Piggyback)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9028"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defRPr/>
                      </a:pPr>
                      <a:r>
                        <a:rPr lang="en-US" sz="4000" spc="37">
                          <a:solidFill>
                            <a:srgbClr val="100F0E"/>
                          </a:solidFill>
                          <a:latin typeface="Gotham"/>
                        </a:rPr>
                        <a:t>$ 150K-$ 4M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98147" lvl="1" indent="-199074" algn="l">
                        <a:lnSpc>
                          <a:spcPts val="264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200">
                          <a:solidFill>
                            <a:srgbClr val="100F0E"/>
                          </a:solidFill>
                          <a:latin typeface="Gotham"/>
                        </a:rPr>
                        <a:t>Invitation to Bid via e-Builder to Continuing Service Contractors (At least three formal proposals are required)</a:t>
                      </a:r>
                      <a:endParaRPr lang="en-US" sz="1100"/>
                    </a:p>
                    <a:p>
                      <a:pPr marL="398147" lvl="1" indent="-199074" algn="l">
                        <a:lnSpc>
                          <a:spcPts val="2640"/>
                        </a:lnSpc>
                        <a:buFont typeface="Arial"/>
                        <a:buChar char="•"/>
                      </a:pPr>
                      <a:r>
                        <a:rPr lang="en-US" sz="2200">
                          <a:solidFill>
                            <a:srgbClr val="100F0E"/>
                          </a:solidFill>
                          <a:latin typeface="Gotham"/>
                        </a:rPr>
                        <a:t>Public solicitation for Invitation to Bid</a:t>
                      </a:r>
                    </a:p>
                    <a:p>
                      <a:pPr marL="398147" lvl="1" indent="-199074" algn="l">
                        <a:lnSpc>
                          <a:spcPts val="2640"/>
                        </a:lnSpc>
                        <a:buFont typeface="Arial"/>
                        <a:buChar char="•"/>
                      </a:pPr>
                      <a:r>
                        <a:rPr lang="en-US" sz="2200">
                          <a:solidFill>
                            <a:srgbClr val="100F0E"/>
                          </a:solidFill>
                          <a:latin typeface="Gotham"/>
                        </a:rPr>
                        <a:t>Use of existing contracts (Piggyback)</a:t>
                      </a:r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07616">
                <a:tc>
                  <a:txBody>
                    <a:bodyPr/>
                    <a:lstStyle/>
                    <a:p>
                      <a:pPr algn="ctr">
                        <a:lnSpc>
                          <a:spcPts val="4800"/>
                        </a:lnSpc>
                        <a:defRPr/>
                      </a:pPr>
                      <a:r>
                        <a:rPr lang="en-US" sz="4000" spc="37">
                          <a:solidFill>
                            <a:srgbClr val="100F0E"/>
                          </a:solidFill>
                          <a:latin typeface="Gotham"/>
                        </a:rPr>
                        <a:t>&gt; $ 4M</a:t>
                      </a:r>
                      <a:endParaRPr lang="en-US" sz="110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398147" lvl="1" indent="-199074" algn="l">
                        <a:lnSpc>
                          <a:spcPts val="264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200" dirty="0">
                          <a:solidFill>
                            <a:srgbClr val="100F0E"/>
                          </a:solidFill>
                          <a:latin typeface="Gotham"/>
                        </a:rPr>
                        <a:t>Public solicitation for Invitation to Bid / Negotiate</a:t>
                      </a:r>
                      <a:endParaRPr lang="en-US" sz="1100" dirty="0"/>
                    </a:p>
                  </a:txBody>
                  <a:tcPr marT="91440" marB="914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6">
            <a:extLst>
              <a:ext uri="{FF2B5EF4-FFF2-40B4-BE49-F238E27FC236}">
                <a16:creationId xmlns:a16="http://schemas.microsoft.com/office/drawing/2014/main" id="{E42CF5D6-F0E9-4B96-8ED6-8DDC0FAD80EF}"/>
              </a:ext>
            </a:extLst>
          </p:cNvPr>
          <p:cNvSpPr txBox="1"/>
          <p:nvPr/>
        </p:nvSpPr>
        <p:spPr>
          <a:xfrm>
            <a:off x="955040" y="9715500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8A62680-1E55-4AA3-B45F-013849E3E367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30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7998" cy="10287000"/>
            <a:chOff x="0" y="0"/>
            <a:chExt cx="2438399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129870" y="1028700"/>
            <a:ext cx="16129430" cy="8102430"/>
            <a:chOff x="0" y="0"/>
            <a:chExt cx="21505906" cy="10803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05926" cy="10803255"/>
            </a:xfrm>
            <a:custGeom>
              <a:avLst/>
              <a:gdLst/>
              <a:ahLst/>
              <a:cxnLst/>
              <a:rect l="l" t="t" r="r" b="b"/>
              <a:pathLst>
                <a:path w="21505926" h="10803255">
                  <a:moveTo>
                    <a:pt x="19050" y="0"/>
                  </a:moveTo>
                  <a:lnTo>
                    <a:pt x="21486876" y="0"/>
                  </a:lnTo>
                  <a:cubicBezTo>
                    <a:pt x="21497417" y="0"/>
                    <a:pt x="21505926" y="8509"/>
                    <a:pt x="21505926" y="19050"/>
                  </a:cubicBezTo>
                  <a:lnTo>
                    <a:pt x="21505926" y="10784205"/>
                  </a:lnTo>
                  <a:cubicBezTo>
                    <a:pt x="21505926" y="10794747"/>
                    <a:pt x="21497417" y="10803255"/>
                    <a:pt x="21486876" y="10803255"/>
                  </a:cubicBezTo>
                  <a:lnTo>
                    <a:pt x="19050" y="10803255"/>
                  </a:lnTo>
                  <a:cubicBezTo>
                    <a:pt x="8509" y="10803255"/>
                    <a:pt x="0" y="10794747"/>
                    <a:pt x="0" y="1078420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0784205"/>
                  </a:lnTo>
                  <a:lnTo>
                    <a:pt x="19050" y="10784205"/>
                  </a:lnTo>
                  <a:lnTo>
                    <a:pt x="19050" y="10765155"/>
                  </a:lnTo>
                  <a:lnTo>
                    <a:pt x="21486876" y="10765155"/>
                  </a:lnTo>
                  <a:lnTo>
                    <a:pt x="21486876" y="10784205"/>
                  </a:lnTo>
                  <a:lnTo>
                    <a:pt x="21467826" y="10784205"/>
                  </a:lnTo>
                  <a:lnTo>
                    <a:pt x="21467826" y="19050"/>
                  </a:lnTo>
                  <a:lnTo>
                    <a:pt x="21486876" y="19050"/>
                  </a:lnTo>
                  <a:lnTo>
                    <a:pt x="21486876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University of Central Florida Logo"/>
          <p:cNvSpPr/>
          <p:nvPr/>
        </p:nvSpPr>
        <p:spPr>
          <a:xfrm>
            <a:off x="8743950" y="1085850"/>
            <a:ext cx="800100" cy="1076678"/>
          </a:xfrm>
          <a:custGeom>
            <a:avLst/>
            <a:gdLst/>
            <a:ahLst/>
            <a:cxnLst/>
            <a:rect l="l" t="t" r="r" b="b"/>
            <a:pathLst>
              <a:path w="800100" h="1076678">
                <a:moveTo>
                  <a:pt x="0" y="0"/>
                </a:moveTo>
                <a:lnTo>
                  <a:pt x="800100" y="0"/>
                </a:lnTo>
                <a:lnTo>
                  <a:pt x="800100" y="1076678"/>
                </a:lnTo>
                <a:lnTo>
                  <a:pt x="0" y="1076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36985" y="5344107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07935" y="3902372"/>
            <a:ext cx="1497330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9"/>
              </a:lnSpc>
            </a:pPr>
            <a:r>
              <a:rPr lang="en-US" sz="7099">
                <a:solidFill>
                  <a:srgbClr val="000000"/>
                </a:solidFill>
                <a:latin typeface="Gotham Bold"/>
              </a:rPr>
              <a:t>Questions?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7998" cy="10287000"/>
            <a:chOff x="0" y="0"/>
            <a:chExt cx="2438399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C42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79284" y="1079286"/>
            <a:ext cx="16129430" cy="8102430"/>
            <a:chOff x="0" y="0"/>
            <a:chExt cx="21505906" cy="10803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05926" cy="10803255"/>
            </a:xfrm>
            <a:custGeom>
              <a:avLst/>
              <a:gdLst/>
              <a:ahLst/>
              <a:cxnLst/>
              <a:rect l="l" t="t" r="r" b="b"/>
              <a:pathLst>
                <a:path w="21505926" h="10803255">
                  <a:moveTo>
                    <a:pt x="19050" y="0"/>
                  </a:moveTo>
                  <a:lnTo>
                    <a:pt x="21486876" y="0"/>
                  </a:lnTo>
                  <a:cubicBezTo>
                    <a:pt x="21497417" y="0"/>
                    <a:pt x="21505926" y="8509"/>
                    <a:pt x="21505926" y="19050"/>
                  </a:cubicBezTo>
                  <a:lnTo>
                    <a:pt x="21505926" y="10784205"/>
                  </a:lnTo>
                  <a:cubicBezTo>
                    <a:pt x="21505926" y="10794747"/>
                    <a:pt x="21497417" y="10803255"/>
                    <a:pt x="21486876" y="10803255"/>
                  </a:cubicBezTo>
                  <a:lnTo>
                    <a:pt x="19050" y="10803255"/>
                  </a:lnTo>
                  <a:cubicBezTo>
                    <a:pt x="8509" y="10803255"/>
                    <a:pt x="0" y="10794747"/>
                    <a:pt x="0" y="1078420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0784205"/>
                  </a:lnTo>
                  <a:lnTo>
                    <a:pt x="19050" y="10784205"/>
                  </a:lnTo>
                  <a:lnTo>
                    <a:pt x="19050" y="10765155"/>
                  </a:lnTo>
                  <a:lnTo>
                    <a:pt x="21486876" y="10765155"/>
                  </a:lnTo>
                  <a:lnTo>
                    <a:pt x="21486876" y="10784205"/>
                  </a:lnTo>
                  <a:lnTo>
                    <a:pt x="21467826" y="10784205"/>
                  </a:lnTo>
                  <a:lnTo>
                    <a:pt x="21467826" y="19050"/>
                  </a:lnTo>
                  <a:lnTo>
                    <a:pt x="21486876" y="19050"/>
                  </a:lnTo>
                  <a:lnTo>
                    <a:pt x="21486876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University of Central Florida Logo"/>
          <p:cNvSpPr/>
          <p:nvPr/>
        </p:nvSpPr>
        <p:spPr>
          <a:xfrm>
            <a:off x="8743950" y="1085850"/>
            <a:ext cx="800100" cy="1076678"/>
          </a:xfrm>
          <a:custGeom>
            <a:avLst/>
            <a:gdLst/>
            <a:ahLst/>
            <a:cxnLst/>
            <a:rect l="l" t="t" r="r" b="b"/>
            <a:pathLst>
              <a:path w="800100" h="1076678">
                <a:moveTo>
                  <a:pt x="0" y="0"/>
                </a:moveTo>
                <a:lnTo>
                  <a:pt x="800100" y="0"/>
                </a:lnTo>
                <a:lnTo>
                  <a:pt x="800100" y="1076678"/>
                </a:lnTo>
                <a:lnTo>
                  <a:pt x="0" y="1076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400" y="5125212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57349" y="3520642"/>
            <a:ext cx="1497330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9"/>
              </a:lnSpc>
            </a:pPr>
            <a:r>
              <a:rPr lang="en-US" sz="6899">
                <a:solidFill>
                  <a:srgbClr val="000000"/>
                </a:solidFill>
                <a:latin typeface="Arimo Bold"/>
              </a:rPr>
              <a:t>Meet and Greet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9483" y="5788732"/>
            <a:ext cx="14973300" cy="220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2700" b="1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Planning, Design &amp; Construction Team</a:t>
            </a:r>
          </a:p>
          <a:p>
            <a:pPr algn="ctr">
              <a:lnSpc>
                <a:spcPts val="6048"/>
              </a:lnSpc>
            </a:pPr>
            <a:r>
              <a:rPr lang="en-US" sz="2700" b="1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Utilities &amp; Engineering Team</a:t>
            </a:r>
          </a:p>
          <a:p>
            <a:pPr algn="ctr">
              <a:lnSpc>
                <a:spcPts val="6048"/>
              </a:lnSpc>
            </a:pPr>
            <a:r>
              <a:rPr lang="en-US" sz="2700" b="1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Facilities Operations Team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A41FE-3B7B-4AF9-A7FF-DD475A59EE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2A3F1B-48FD-4BF8-97C9-331638CAD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059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77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3FF39D90-B341-49B5-8915-5791F9C48F5B}"/>
              </a:ext>
            </a:extLst>
          </p:cNvPr>
          <p:cNvSpPr txBox="1"/>
          <p:nvPr/>
        </p:nvSpPr>
        <p:spPr>
          <a:xfrm>
            <a:off x="533400" y="9949902"/>
            <a:ext cx="3079131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Gotham"/>
              </a:rPr>
              <a:t>University of Central Florida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3C809-253E-4938-A130-97A839E9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48" y="127548"/>
            <a:ext cx="14961704" cy="9678352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4E81FEA7-F3BF-4694-A949-9B96ACDB1FD3}"/>
              </a:ext>
            </a:extLst>
          </p:cNvPr>
          <p:cNvSpPr txBox="1"/>
          <p:nvPr/>
        </p:nvSpPr>
        <p:spPr>
          <a:xfrm>
            <a:off x="15085286" y="9928620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5</a:t>
            </a:r>
          </a:p>
        </p:txBody>
      </p:sp>
    </p:spTree>
    <p:extLst>
      <p:ext uri="{BB962C8B-B14F-4D97-AF65-F5344CB8AC3E}">
        <p14:creationId xmlns:p14="http://schemas.microsoft.com/office/powerpoint/2010/main" val="423285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5850" y="9639213"/>
            <a:ext cx="3079131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Gotham"/>
              </a:rPr>
              <a:t>University of Central Florida</a:t>
            </a:r>
          </a:p>
        </p:txBody>
      </p:sp>
      <p:sp>
        <p:nvSpPr>
          <p:cNvPr id="3" name="Freeform 3"/>
          <p:cNvSpPr/>
          <p:nvPr/>
        </p:nvSpPr>
        <p:spPr>
          <a:xfrm>
            <a:off x="1214438" y="1178719"/>
            <a:ext cx="15859125" cy="7929562"/>
          </a:xfrm>
          <a:custGeom>
            <a:avLst/>
            <a:gdLst/>
            <a:ahLst/>
            <a:cxnLst/>
            <a:rect l="l" t="t" r="r" b="b"/>
            <a:pathLst>
              <a:path w="15859125" h="7929562">
                <a:moveTo>
                  <a:pt x="0" y="0"/>
                </a:moveTo>
                <a:lnTo>
                  <a:pt x="15859124" y="0"/>
                </a:lnTo>
                <a:lnTo>
                  <a:pt x="15859124" y="7929563"/>
                </a:lnTo>
                <a:lnTo>
                  <a:pt x="0" y="7929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15643" y="9108282"/>
            <a:ext cx="8256714" cy="548640"/>
          </a:xfrm>
          <a:custGeom>
            <a:avLst/>
            <a:gdLst/>
            <a:ahLst/>
            <a:cxnLst/>
            <a:rect l="l" t="t" r="r" b="b"/>
            <a:pathLst>
              <a:path w="8256714" h="548640">
                <a:moveTo>
                  <a:pt x="0" y="0"/>
                </a:moveTo>
                <a:lnTo>
                  <a:pt x="8256714" y="0"/>
                </a:lnTo>
                <a:lnTo>
                  <a:pt x="8256714" y="548640"/>
                </a:lnTo>
                <a:lnTo>
                  <a:pt x="0" y="5486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6737" b="-103584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07082" y="497682"/>
            <a:ext cx="5806440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6300" spc="58" dirty="0">
                <a:solidFill>
                  <a:srgbClr val="000000"/>
                </a:solidFill>
                <a:latin typeface="Gotham Bold"/>
              </a:rPr>
              <a:t>69,320</a:t>
            </a:r>
          </a:p>
          <a:p>
            <a:pPr algn="ctr">
              <a:lnSpc>
                <a:spcPts val="3240"/>
              </a:lnSpc>
            </a:pPr>
            <a:r>
              <a:rPr lang="en-US" sz="2700" spc="25" dirty="0">
                <a:solidFill>
                  <a:srgbClr val="000000"/>
                </a:solidFill>
                <a:latin typeface="Gotham"/>
              </a:rPr>
              <a:t>Fall 2023 Enrollment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85202" y="1526382"/>
            <a:ext cx="3916680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000" spc="-50" dirty="0">
                <a:solidFill>
                  <a:srgbClr val="000000"/>
                </a:solidFill>
                <a:latin typeface="Gotham Bold"/>
              </a:rPr>
              <a:t>18,309</a:t>
            </a:r>
            <a:r>
              <a:rPr lang="en-US" sz="2000" spc="-50" dirty="0">
                <a:solidFill>
                  <a:srgbClr val="000000"/>
                </a:solidFill>
                <a:latin typeface="Gotham"/>
              </a:rPr>
              <a:t> degrees awarded in 2023</a:t>
            </a:r>
          </a:p>
        </p:txBody>
      </p:sp>
      <p:sp>
        <p:nvSpPr>
          <p:cNvPr id="7" name="AutoShape 7"/>
          <p:cNvSpPr/>
          <p:nvPr/>
        </p:nvSpPr>
        <p:spPr>
          <a:xfrm rot="73132">
            <a:off x="15835662" y="1943250"/>
            <a:ext cx="1119441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300F87-E518-4910-AC06-CFED0F27F22B}"/>
              </a:ext>
            </a:extLst>
          </p:cNvPr>
          <p:cNvSpPr txBox="1"/>
          <p:nvPr/>
        </p:nvSpPr>
        <p:spPr>
          <a:xfrm>
            <a:off x="9672636" y="8826338"/>
            <a:ext cx="7604586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dirty="0"/>
              <a:t>  Total SF         </a:t>
            </a:r>
            <a:r>
              <a:rPr lang="en-US" sz="2100" dirty="0"/>
              <a:t>10.6M NSF              13.8M GSF             1,815 ACRES</a:t>
            </a:r>
            <a:endParaRPr lang="en-US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B6709-5D31-4DF2-940E-A2ED66F45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673" y="892376"/>
            <a:ext cx="15432654" cy="7933961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FF39D90-B341-49B5-8915-5791F9C48F5B}"/>
              </a:ext>
            </a:extLst>
          </p:cNvPr>
          <p:cNvSpPr txBox="1"/>
          <p:nvPr/>
        </p:nvSpPr>
        <p:spPr>
          <a:xfrm>
            <a:off x="1085850" y="9639213"/>
            <a:ext cx="3079131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Gotham"/>
              </a:rPr>
              <a:t>University of Central Florida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481564E-794C-40EC-B1B4-FF080EFA9DA6}"/>
              </a:ext>
            </a:extLst>
          </p:cNvPr>
          <p:cNvSpPr txBox="1"/>
          <p:nvPr/>
        </p:nvSpPr>
        <p:spPr>
          <a:xfrm>
            <a:off x="15018541" y="9708033"/>
            <a:ext cx="307913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Page 4</a:t>
            </a:r>
          </a:p>
        </p:txBody>
      </p:sp>
    </p:spTree>
    <p:extLst>
      <p:ext uri="{BB962C8B-B14F-4D97-AF65-F5344CB8AC3E}">
        <p14:creationId xmlns:p14="http://schemas.microsoft.com/office/powerpoint/2010/main" val="2535764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BB1CF-5649-4211-95F1-629A250DC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8000" cy="960425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121FBC8-8A9B-416E-83A6-5988862BD669}"/>
              </a:ext>
            </a:extLst>
          </p:cNvPr>
          <p:cNvGrpSpPr/>
          <p:nvPr/>
        </p:nvGrpSpPr>
        <p:grpSpPr>
          <a:xfrm>
            <a:off x="8089930" y="1631186"/>
            <a:ext cx="2108141" cy="1517780"/>
            <a:chOff x="3869286" y="1182707"/>
            <a:chExt cx="1405427" cy="1011853"/>
          </a:xfrm>
        </p:grpSpPr>
        <p:pic>
          <p:nvPicPr>
            <p:cNvPr id="24" name="Picture 2" descr="File:Star*.svg - Wikimedia Commons">
              <a:extLst>
                <a:ext uri="{FF2B5EF4-FFF2-40B4-BE49-F238E27FC236}">
                  <a16:creationId xmlns:a16="http://schemas.microsoft.com/office/drawing/2014/main" id="{D311FD15-420E-4AE3-94D5-43A4335C1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085" y="1811490"/>
              <a:ext cx="417830" cy="38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3EA351E-8B84-4C3A-BD27-FDE5F56252F0}"/>
                </a:ext>
              </a:extLst>
            </p:cNvPr>
            <p:cNvSpPr txBox="1"/>
            <p:nvPr/>
          </p:nvSpPr>
          <p:spPr>
            <a:xfrm>
              <a:off x="3869286" y="1182707"/>
              <a:ext cx="140542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UCF</a:t>
              </a:r>
            </a:p>
            <a:p>
              <a:pPr algn="ctr"/>
              <a:r>
                <a:rPr lang="en-US" sz="2700" b="1" dirty="0"/>
                <a:t>DOWNTOWN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DC9544-0793-4CF9-B7B7-F4E8721E250C}"/>
              </a:ext>
            </a:extLst>
          </p:cNvPr>
          <p:cNvGrpSpPr/>
          <p:nvPr/>
        </p:nvGrpSpPr>
        <p:grpSpPr>
          <a:xfrm>
            <a:off x="15115749" y="269573"/>
            <a:ext cx="2424219" cy="1846361"/>
            <a:chOff x="7496810" y="325391"/>
            <a:chExt cx="1616146" cy="1230907"/>
          </a:xfrm>
        </p:grpSpPr>
        <p:pic>
          <p:nvPicPr>
            <p:cNvPr id="27" name="Picture 2" descr="File:Star*.svg - Wikimedia Commons">
              <a:extLst>
                <a:ext uri="{FF2B5EF4-FFF2-40B4-BE49-F238E27FC236}">
                  <a16:creationId xmlns:a16="http://schemas.microsoft.com/office/drawing/2014/main" id="{B8251ED3-742B-46B5-B64E-424D9C635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810" y="785329"/>
              <a:ext cx="840927" cy="770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8E6863-002B-4404-8927-6F4D3B051817}"/>
                </a:ext>
              </a:extLst>
            </p:cNvPr>
            <p:cNvSpPr txBox="1"/>
            <p:nvPr/>
          </p:nvSpPr>
          <p:spPr>
            <a:xfrm>
              <a:off x="8049417" y="325391"/>
              <a:ext cx="106353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MAIN</a:t>
              </a:r>
            </a:p>
            <a:p>
              <a:pPr algn="ctr"/>
              <a:r>
                <a:rPr lang="en-US" sz="3000" b="1" dirty="0"/>
                <a:t>CAMPUS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A887E2-74AD-4C55-9C6D-F95DF6B10994}"/>
              </a:ext>
            </a:extLst>
          </p:cNvPr>
          <p:cNvGrpSpPr/>
          <p:nvPr/>
        </p:nvGrpSpPr>
        <p:grpSpPr>
          <a:xfrm>
            <a:off x="6764232" y="5266670"/>
            <a:ext cx="2847051" cy="1671602"/>
            <a:chOff x="3300731" y="3589679"/>
            <a:chExt cx="1898034" cy="1114401"/>
          </a:xfrm>
        </p:grpSpPr>
        <p:pic>
          <p:nvPicPr>
            <p:cNvPr id="30" name="Picture 2" descr="File:Star*.svg - Wikimedia Commons">
              <a:extLst>
                <a:ext uri="{FF2B5EF4-FFF2-40B4-BE49-F238E27FC236}">
                  <a16:creationId xmlns:a16="http://schemas.microsoft.com/office/drawing/2014/main" id="{DCD99CE1-3307-4874-A7EE-E31FD77E1D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731" y="4321010"/>
              <a:ext cx="417830" cy="38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338ACC1-4876-45F6-82EF-ACBD8A8EAE1E}"/>
                </a:ext>
              </a:extLst>
            </p:cNvPr>
            <p:cNvSpPr txBox="1"/>
            <p:nvPr/>
          </p:nvSpPr>
          <p:spPr>
            <a:xfrm>
              <a:off x="3527025" y="3589679"/>
              <a:ext cx="167174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ROSEN COLLEGE</a:t>
              </a:r>
            </a:p>
            <a:p>
              <a:pPr algn="ctr"/>
              <a:r>
                <a:rPr lang="en-US" sz="2700" b="1" dirty="0"/>
                <a:t>OF HOSPITALITY</a:t>
              </a:r>
            </a:p>
            <a:p>
              <a:pPr algn="ctr"/>
              <a:r>
                <a:rPr lang="en-US" sz="2700" b="1" dirty="0"/>
                <a:t>MANAGEMENT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A548E62-20B2-4EAF-BE3B-C40411C6EAF8}"/>
              </a:ext>
            </a:extLst>
          </p:cNvPr>
          <p:cNvGrpSpPr/>
          <p:nvPr/>
        </p:nvGrpSpPr>
        <p:grpSpPr>
          <a:xfrm>
            <a:off x="12706431" y="8161054"/>
            <a:ext cx="3199088" cy="923330"/>
            <a:chOff x="6308091" y="5440700"/>
            <a:chExt cx="2132725" cy="615553"/>
          </a:xfrm>
        </p:grpSpPr>
        <p:pic>
          <p:nvPicPr>
            <p:cNvPr id="33" name="Picture 2" descr="File:Star*.svg - Wikimedia Commons">
              <a:extLst>
                <a:ext uri="{FF2B5EF4-FFF2-40B4-BE49-F238E27FC236}">
                  <a16:creationId xmlns:a16="http://schemas.microsoft.com/office/drawing/2014/main" id="{CB089854-8901-46C5-9EE8-72545F794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091" y="5621490"/>
              <a:ext cx="417830" cy="38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F3114C-DD04-4635-9049-7C251FFF22CE}"/>
                </a:ext>
              </a:extLst>
            </p:cNvPr>
            <p:cNvSpPr txBox="1"/>
            <p:nvPr/>
          </p:nvSpPr>
          <p:spPr>
            <a:xfrm>
              <a:off x="6633056" y="5440700"/>
              <a:ext cx="180776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/>
                <a:t>HEALTH SCIENCES</a:t>
              </a:r>
            </a:p>
            <a:p>
              <a:pPr algn="ctr"/>
              <a:r>
                <a:rPr lang="en-US" sz="2700" b="1" dirty="0"/>
                <a:t>CAMPUS</a:t>
              </a:r>
            </a:p>
          </p:txBody>
        </p:sp>
      </p:grpSp>
      <p:pic>
        <p:nvPicPr>
          <p:cNvPr id="35" name="Picture 12" descr="Walt Disney logo and symbol, meaning, history, PNG">
            <a:extLst>
              <a:ext uri="{FF2B5EF4-FFF2-40B4-BE49-F238E27FC236}">
                <a16:creationId xmlns:a16="http://schemas.microsoft.com/office/drawing/2014/main" id="{9172A40B-E325-40E7-9C22-071B3DC70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5581" y="6760623"/>
            <a:ext cx="1785372" cy="100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epcot-logo | I-4 Travel Company">
            <a:extLst>
              <a:ext uri="{FF2B5EF4-FFF2-40B4-BE49-F238E27FC236}">
                <a16:creationId xmlns:a16="http://schemas.microsoft.com/office/drawing/2014/main" id="{EA2B009F-F122-4A03-AB0A-2D811DE8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245" y="8178226"/>
            <a:ext cx="905393" cy="4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SeaWorld - Wikipedia">
            <a:extLst>
              <a:ext uri="{FF2B5EF4-FFF2-40B4-BE49-F238E27FC236}">
                <a16:creationId xmlns:a16="http://schemas.microsoft.com/office/drawing/2014/main" id="{14C43230-DAFF-4419-8770-BE6713E5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354" y="7367960"/>
            <a:ext cx="1188720" cy="60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Universal Logo and symbol, meaning, history, PNG, brand">
            <a:extLst>
              <a:ext uri="{FF2B5EF4-FFF2-40B4-BE49-F238E27FC236}">
                <a16:creationId xmlns:a16="http://schemas.microsoft.com/office/drawing/2014/main" id="{C5037FDE-FEFB-4C0D-8399-E7A52DE20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8125" y="4610676"/>
            <a:ext cx="1192529" cy="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2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7998" cy="10287000"/>
            <a:chOff x="0" y="0"/>
            <a:chExt cx="2438399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9C423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79284" y="1079286"/>
            <a:ext cx="16129430" cy="8102430"/>
            <a:chOff x="0" y="0"/>
            <a:chExt cx="21505906" cy="108032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05926" cy="10803255"/>
            </a:xfrm>
            <a:custGeom>
              <a:avLst/>
              <a:gdLst/>
              <a:ahLst/>
              <a:cxnLst/>
              <a:rect l="l" t="t" r="r" b="b"/>
              <a:pathLst>
                <a:path w="21505926" h="10803255">
                  <a:moveTo>
                    <a:pt x="19050" y="0"/>
                  </a:moveTo>
                  <a:lnTo>
                    <a:pt x="21486876" y="0"/>
                  </a:lnTo>
                  <a:cubicBezTo>
                    <a:pt x="21497417" y="0"/>
                    <a:pt x="21505926" y="8509"/>
                    <a:pt x="21505926" y="19050"/>
                  </a:cubicBezTo>
                  <a:lnTo>
                    <a:pt x="21505926" y="10784205"/>
                  </a:lnTo>
                  <a:cubicBezTo>
                    <a:pt x="21505926" y="10794747"/>
                    <a:pt x="21497417" y="10803255"/>
                    <a:pt x="21486876" y="10803255"/>
                  </a:cubicBezTo>
                  <a:lnTo>
                    <a:pt x="19050" y="10803255"/>
                  </a:lnTo>
                  <a:cubicBezTo>
                    <a:pt x="8509" y="10803255"/>
                    <a:pt x="0" y="10794747"/>
                    <a:pt x="0" y="10784205"/>
                  </a:cubicBezTo>
                  <a:lnTo>
                    <a:pt x="0" y="19050"/>
                  </a:lnTo>
                  <a:cubicBezTo>
                    <a:pt x="0" y="8509"/>
                    <a:pt x="8509" y="0"/>
                    <a:pt x="19050" y="0"/>
                  </a:cubicBezTo>
                  <a:moveTo>
                    <a:pt x="19050" y="38100"/>
                  </a:moveTo>
                  <a:lnTo>
                    <a:pt x="19050" y="19050"/>
                  </a:lnTo>
                  <a:lnTo>
                    <a:pt x="38100" y="19050"/>
                  </a:lnTo>
                  <a:lnTo>
                    <a:pt x="38100" y="10784205"/>
                  </a:lnTo>
                  <a:lnTo>
                    <a:pt x="19050" y="10784205"/>
                  </a:lnTo>
                  <a:lnTo>
                    <a:pt x="19050" y="10765155"/>
                  </a:lnTo>
                  <a:lnTo>
                    <a:pt x="21486876" y="10765155"/>
                  </a:lnTo>
                  <a:lnTo>
                    <a:pt x="21486876" y="10784205"/>
                  </a:lnTo>
                  <a:lnTo>
                    <a:pt x="21467826" y="10784205"/>
                  </a:lnTo>
                  <a:lnTo>
                    <a:pt x="21467826" y="19050"/>
                  </a:lnTo>
                  <a:lnTo>
                    <a:pt x="21486876" y="19050"/>
                  </a:lnTo>
                  <a:lnTo>
                    <a:pt x="21486876" y="38100"/>
                  </a:lnTo>
                  <a:lnTo>
                    <a:pt x="19050" y="38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University of Central Florida Logo"/>
          <p:cNvSpPr/>
          <p:nvPr/>
        </p:nvSpPr>
        <p:spPr>
          <a:xfrm>
            <a:off x="8743950" y="1085850"/>
            <a:ext cx="800100" cy="1076678"/>
          </a:xfrm>
          <a:custGeom>
            <a:avLst/>
            <a:gdLst/>
            <a:ahLst/>
            <a:cxnLst/>
            <a:rect l="l" t="t" r="r" b="b"/>
            <a:pathLst>
              <a:path w="800100" h="1076678">
                <a:moveTo>
                  <a:pt x="0" y="0"/>
                </a:moveTo>
                <a:lnTo>
                  <a:pt x="800100" y="0"/>
                </a:lnTo>
                <a:lnTo>
                  <a:pt x="800100" y="1076678"/>
                </a:lnTo>
                <a:lnTo>
                  <a:pt x="0" y="1076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400" y="5125212"/>
            <a:ext cx="7315200" cy="36576"/>
          </a:xfrm>
          <a:custGeom>
            <a:avLst/>
            <a:gdLst/>
            <a:ahLst/>
            <a:cxnLst/>
            <a:rect l="l" t="t" r="r" b="b"/>
            <a:pathLst>
              <a:path w="7315200" h="36576">
                <a:moveTo>
                  <a:pt x="0" y="0"/>
                </a:moveTo>
                <a:lnTo>
                  <a:pt x="7315200" y="0"/>
                </a:lnTo>
                <a:lnTo>
                  <a:pt x="7315200" y="36576"/>
                </a:lnTo>
                <a:lnTo>
                  <a:pt x="0" y="36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57349" y="3110039"/>
            <a:ext cx="1497330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dirty="0">
                <a:solidFill>
                  <a:srgbClr val="000000"/>
                </a:solidFill>
                <a:latin typeface="Gotham Bold"/>
              </a:rPr>
              <a:t> Planning, Design &amp; Construction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57349" y="5832031"/>
            <a:ext cx="14973300" cy="55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27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Ben Davis, Assistant Vice President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73705" y="9695160"/>
            <a:ext cx="3079131" cy="249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500" dirty="0">
                <a:solidFill>
                  <a:srgbClr val="787878"/>
                </a:solidFill>
                <a:latin typeface="Arimo"/>
              </a:rPr>
              <a:t>University of Central Florida</a:t>
            </a:r>
          </a:p>
        </p:txBody>
      </p:sp>
      <p:grpSp>
        <p:nvGrpSpPr>
          <p:cNvPr id="3" name="Group 3"/>
          <p:cNvGrpSpPr/>
          <p:nvPr/>
        </p:nvGrpSpPr>
        <p:grpSpPr>
          <a:xfrm rot="5400000">
            <a:off x="9311721" y="1609669"/>
            <a:ext cx="93805" cy="1343400"/>
            <a:chOff x="0" y="0"/>
            <a:chExt cx="125074" cy="1791200"/>
          </a:xfrm>
        </p:grpSpPr>
        <p:sp>
          <p:nvSpPr>
            <p:cNvPr id="4" name="Freeform 4"/>
            <p:cNvSpPr/>
            <p:nvPr/>
          </p:nvSpPr>
          <p:spPr>
            <a:xfrm>
              <a:off x="0" y="56769"/>
              <a:ext cx="125095" cy="1677670"/>
            </a:xfrm>
            <a:custGeom>
              <a:avLst/>
              <a:gdLst/>
              <a:ahLst/>
              <a:cxnLst/>
              <a:rect l="l" t="t" r="r" b="b"/>
              <a:pathLst>
                <a:path w="125095" h="1677670">
                  <a:moveTo>
                    <a:pt x="0" y="1676908"/>
                  </a:moveTo>
                  <a:lnTo>
                    <a:pt x="10795" y="0"/>
                  </a:lnTo>
                  <a:lnTo>
                    <a:pt x="125095" y="762"/>
                  </a:lnTo>
                  <a:lnTo>
                    <a:pt x="114300" y="16776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 rot="5400000">
            <a:off x="12574469" y="6359267"/>
            <a:ext cx="6921591" cy="85728"/>
            <a:chOff x="0" y="0"/>
            <a:chExt cx="9228788" cy="114304"/>
          </a:xfrm>
        </p:grpSpPr>
        <p:sp>
          <p:nvSpPr>
            <p:cNvPr id="6" name="Freeform 6"/>
            <p:cNvSpPr/>
            <p:nvPr/>
          </p:nvSpPr>
          <p:spPr>
            <a:xfrm>
              <a:off x="57150" y="0"/>
              <a:ext cx="9114536" cy="114300"/>
            </a:xfrm>
            <a:custGeom>
              <a:avLst/>
              <a:gdLst/>
              <a:ahLst/>
              <a:cxnLst/>
              <a:rect l="l" t="t" r="r" b="b"/>
              <a:pathLst>
                <a:path w="9114536" h="114300">
                  <a:moveTo>
                    <a:pt x="0" y="0"/>
                  </a:moveTo>
                  <a:lnTo>
                    <a:pt x="9114536" y="0"/>
                  </a:lnTo>
                  <a:lnTo>
                    <a:pt x="9114536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 rot="5400000">
            <a:off x="10728353" y="5772476"/>
            <a:ext cx="5967984" cy="85728"/>
            <a:chOff x="0" y="0"/>
            <a:chExt cx="7957312" cy="114304"/>
          </a:xfrm>
        </p:grpSpPr>
        <p:sp>
          <p:nvSpPr>
            <p:cNvPr id="8" name="Freeform 8"/>
            <p:cNvSpPr/>
            <p:nvPr/>
          </p:nvSpPr>
          <p:spPr>
            <a:xfrm>
              <a:off x="57150" y="0"/>
              <a:ext cx="7843012" cy="114300"/>
            </a:xfrm>
            <a:custGeom>
              <a:avLst/>
              <a:gdLst/>
              <a:ahLst/>
              <a:cxnLst/>
              <a:rect l="l" t="t" r="r" b="b"/>
              <a:pathLst>
                <a:path w="7843012" h="114300">
                  <a:moveTo>
                    <a:pt x="0" y="0"/>
                  </a:moveTo>
                  <a:lnTo>
                    <a:pt x="7843012" y="0"/>
                  </a:lnTo>
                  <a:lnTo>
                    <a:pt x="7843012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 rot="5400000">
            <a:off x="7589640" y="6261421"/>
            <a:ext cx="6921591" cy="85728"/>
            <a:chOff x="0" y="0"/>
            <a:chExt cx="9228788" cy="114304"/>
          </a:xfrm>
        </p:grpSpPr>
        <p:sp>
          <p:nvSpPr>
            <p:cNvPr id="10" name="Freeform 10"/>
            <p:cNvSpPr/>
            <p:nvPr/>
          </p:nvSpPr>
          <p:spPr>
            <a:xfrm>
              <a:off x="57150" y="0"/>
              <a:ext cx="9114536" cy="114300"/>
            </a:xfrm>
            <a:custGeom>
              <a:avLst/>
              <a:gdLst/>
              <a:ahLst/>
              <a:cxnLst/>
              <a:rect l="l" t="t" r="r" b="b"/>
              <a:pathLst>
                <a:path w="9114536" h="114300">
                  <a:moveTo>
                    <a:pt x="0" y="0"/>
                  </a:moveTo>
                  <a:lnTo>
                    <a:pt x="9114536" y="0"/>
                  </a:lnTo>
                  <a:lnTo>
                    <a:pt x="9114536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5629097" y="5762441"/>
            <a:ext cx="5828256" cy="85728"/>
            <a:chOff x="0" y="0"/>
            <a:chExt cx="7771008" cy="114304"/>
          </a:xfrm>
        </p:grpSpPr>
        <p:sp>
          <p:nvSpPr>
            <p:cNvPr id="12" name="Freeform 12"/>
            <p:cNvSpPr/>
            <p:nvPr/>
          </p:nvSpPr>
          <p:spPr>
            <a:xfrm>
              <a:off x="57150" y="0"/>
              <a:ext cx="7656703" cy="114300"/>
            </a:xfrm>
            <a:custGeom>
              <a:avLst/>
              <a:gdLst/>
              <a:ahLst/>
              <a:cxnLst/>
              <a:rect l="l" t="t" r="r" b="b"/>
              <a:pathLst>
                <a:path w="7656703" h="114300">
                  <a:moveTo>
                    <a:pt x="0" y="0"/>
                  </a:moveTo>
                  <a:lnTo>
                    <a:pt x="7656703" y="0"/>
                  </a:lnTo>
                  <a:lnTo>
                    <a:pt x="7656703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/>
          <p:nvPr/>
        </p:nvGrpSpPr>
        <p:grpSpPr>
          <a:xfrm rot="5400000">
            <a:off x="3484844" y="5218392"/>
            <a:ext cx="4677920" cy="96289"/>
            <a:chOff x="0" y="0"/>
            <a:chExt cx="6237226" cy="128386"/>
          </a:xfrm>
        </p:grpSpPr>
        <p:sp>
          <p:nvSpPr>
            <p:cNvPr id="14" name="Freeform 14"/>
            <p:cNvSpPr/>
            <p:nvPr/>
          </p:nvSpPr>
          <p:spPr>
            <a:xfrm>
              <a:off x="57023" y="0"/>
              <a:ext cx="6123178" cy="128397"/>
            </a:xfrm>
            <a:custGeom>
              <a:avLst/>
              <a:gdLst/>
              <a:ahLst/>
              <a:cxnLst/>
              <a:rect l="l" t="t" r="r" b="b"/>
              <a:pathLst>
                <a:path w="6123178" h="128397">
                  <a:moveTo>
                    <a:pt x="0" y="14097"/>
                  </a:moveTo>
                  <a:lnTo>
                    <a:pt x="6122924" y="0"/>
                  </a:lnTo>
                  <a:lnTo>
                    <a:pt x="6123178" y="114300"/>
                  </a:lnTo>
                  <a:lnTo>
                    <a:pt x="254" y="128397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886223" y="4314963"/>
            <a:ext cx="2780598" cy="85726"/>
            <a:chOff x="0" y="0"/>
            <a:chExt cx="3707464" cy="114302"/>
          </a:xfrm>
        </p:grpSpPr>
        <p:sp>
          <p:nvSpPr>
            <p:cNvPr id="16" name="Freeform 16"/>
            <p:cNvSpPr/>
            <p:nvPr/>
          </p:nvSpPr>
          <p:spPr>
            <a:xfrm>
              <a:off x="57150" y="0"/>
              <a:ext cx="3593211" cy="114300"/>
            </a:xfrm>
            <a:custGeom>
              <a:avLst/>
              <a:gdLst/>
              <a:ahLst/>
              <a:cxnLst/>
              <a:rect l="l" t="t" r="r" b="b"/>
              <a:pathLst>
                <a:path w="3593211" h="114300">
                  <a:moveTo>
                    <a:pt x="0" y="0"/>
                  </a:moveTo>
                  <a:lnTo>
                    <a:pt x="3593211" y="0"/>
                  </a:lnTo>
                  <a:lnTo>
                    <a:pt x="3593211" y="114300"/>
                  </a:lnTo>
                  <a:lnTo>
                    <a:pt x="0" y="1143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8249551" y="371599"/>
            <a:ext cx="3417987" cy="1115496"/>
            <a:chOff x="0" y="0"/>
            <a:chExt cx="4557316" cy="1487328"/>
          </a:xfrm>
        </p:grpSpPr>
        <p:sp>
          <p:nvSpPr>
            <p:cNvPr id="18" name="Freeform 18"/>
            <p:cNvSpPr/>
            <p:nvPr/>
          </p:nvSpPr>
          <p:spPr>
            <a:xfrm>
              <a:off x="28575" y="28575"/>
              <a:ext cx="4500118" cy="1430147"/>
            </a:xfrm>
            <a:custGeom>
              <a:avLst/>
              <a:gdLst/>
              <a:ahLst/>
              <a:cxnLst/>
              <a:rect l="l" t="t" r="r" b="b"/>
              <a:pathLst>
                <a:path w="4500118" h="1430147">
                  <a:moveTo>
                    <a:pt x="0" y="238379"/>
                  </a:moveTo>
                  <a:cubicBezTo>
                    <a:pt x="0" y="106680"/>
                    <a:pt x="109601" y="0"/>
                    <a:pt x="244729" y="0"/>
                  </a:cubicBezTo>
                  <a:lnTo>
                    <a:pt x="4255389" y="0"/>
                  </a:lnTo>
                  <a:cubicBezTo>
                    <a:pt x="4390517" y="0"/>
                    <a:pt x="4500118" y="106680"/>
                    <a:pt x="4500118" y="238379"/>
                  </a:cubicBezTo>
                  <a:lnTo>
                    <a:pt x="4500118" y="1191768"/>
                  </a:lnTo>
                  <a:cubicBezTo>
                    <a:pt x="4500118" y="1323467"/>
                    <a:pt x="4390517" y="1430147"/>
                    <a:pt x="4255389" y="1430147"/>
                  </a:cubicBezTo>
                  <a:lnTo>
                    <a:pt x="244729" y="1430147"/>
                  </a:lnTo>
                  <a:cubicBezTo>
                    <a:pt x="109601" y="1430147"/>
                    <a:pt x="0" y="1323467"/>
                    <a:pt x="0" y="119176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4557268" cy="1487297"/>
            </a:xfrm>
            <a:custGeom>
              <a:avLst/>
              <a:gdLst/>
              <a:ahLst/>
              <a:cxnLst/>
              <a:rect l="l" t="t" r="r" b="b"/>
              <a:pathLst>
                <a:path w="4557268" h="1487297">
                  <a:moveTo>
                    <a:pt x="0" y="266954"/>
                  </a:moveTo>
                  <a:cubicBezTo>
                    <a:pt x="0" y="118745"/>
                    <a:pt x="123063" y="0"/>
                    <a:pt x="273304" y="0"/>
                  </a:cubicBezTo>
                  <a:lnTo>
                    <a:pt x="4283964" y="0"/>
                  </a:lnTo>
                  <a:lnTo>
                    <a:pt x="4283964" y="28575"/>
                  </a:lnTo>
                  <a:lnTo>
                    <a:pt x="4283964" y="0"/>
                  </a:lnTo>
                  <a:cubicBezTo>
                    <a:pt x="4434205" y="0"/>
                    <a:pt x="4557268" y="118745"/>
                    <a:pt x="4557268" y="266954"/>
                  </a:cubicBezTo>
                  <a:lnTo>
                    <a:pt x="4528693" y="266954"/>
                  </a:lnTo>
                  <a:lnTo>
                    <a:pt x="4557268" y="266954"/>
                  </a:lnTo>
                  <a:lnTo>
                    <a:pt x="4557268" y="1220343"/>
                  </a:lnTo>
                  <a:lnTo>
                    <a:pt x="4528693" y="1220343"/>
                  </a:lnTo>
                  <a:lnTo>
                    <a:pt x="4557268" y="1220343"/>
                  </a:lnTo>
                  <a:cubicBezTo>
                    <a:pt x="4557268" y="1368425"/>
                    <a:pt x="4434205" y="1487297"/>
                    <a:pt x="4283964" y="1487297"/>
                  </a:cubicBezTo>
                  <a:lnTo>
                    <a:pt x="4283964" y="1458722"/>
                  </a:lnTo>
                  <a:lnTo>
                    <a:pt x="4283964" y="1487297"/>
                  </a:lnTo>
                  <a:lnTo>
                    <a:pt x="273304" y="1487297"/>
                  </a:lnTo>
                  <a:lnTo>
                    <a:pt x="273304" y="1458722"/>
                  </a:lnTo>
                  <a:lnTo>
                    <a:pt x="273304" y="1487297"/>
                  </a:lnTo>
                  <a:cubicBezTo>
                    <a:pt x="123063" y="1487297"/>
                    <a:pt x="0" y="1368552"/>
                    <a:pt x="0" y="1220343"/>
                  </a:cubicBezTo>
                  <a:lnTo>
                    <a:pt x="0" y="266954"/>
                  </a:lnTo>
                  <a:lnTo>
                    <a:pt x="28575" y="266954"/>
                  </a:lnTo>
                  <a:lnTo>
                    <a:pt x="0" y="266954"/>
                  </a:lnTo>
                  <a:moveTo>
                    <a:pt x="57150" y="266954"/>
                  </a:moveTo>
                  <a:lnTo>
                    <a:pt x="57150" y="1220343"/>
                  </a:lnTo>
                  <a:lnTo>
                    <a:pt x="28575" y="1220343"/>
                  </a:lnTo>
                  <a:lnTo>
                    <a:pt x="57150" y="1220343"/>
                  </a:lnTo>
                  <a:cubicBezTo>
                    <a:pt x="57150" y="1335532"/>
                    <a:pt x="153289" y="1430147"/>
                    <a:pt x="273304" y="1430147"/>
                  </a:cubicBezTo>
                  <a:lnTo>
                    <a:pt x="4283964" y="1430147"/>
                  </a:lnTo>
                  <a:cubicBezTo>
                    <a:pt x="4404106" y="1430147"/>
                    <a:pt x="4500118" y="1335532"/>
                    <a:pt x="4500118" y="1220343"/>
                  </a:cubicBezTo>
                  <a:lnTo>
                    <a:pt x="4500118" y="266954"/>
                  </a:lnTo>
                  <a:cubicBezTo>
                    <a:pt x="4500118" y="151765"/>
                    <a:pt x="4403979" y="57150"/>
                    <a:pt x="4283964" y="57150"/>
                  </a:cubicBezTo>
                  <a:lnTo>
                    <a:pt x="273304" y="57150"/>
                  </a:lnTo>
                  <a:lnTo>
                    <a:pt x="273304" y="28575"/>
                  </a:lnTo>
                  <a:lnTo>
                    <a:pt x="273304" y="57150"/>
                  </a:lnTo>
                  <a:cubicBezTo>
                    <a:pt x="153289" y="57150"/>
                    <a:pt x="57150" y="151765"/>
                    <a:pt x="57150" y="266954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4557316" cy="1496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Ben Davis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Assistant Vice President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Planning, Design and Construction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9601994" y="-5083984"/>
            <a:ext cx="165624" cy="15998841"/>
            <a:chOff x="0" y="0"/>
            <a:chExt cx="220832" cy="21331788"/>
          </a:xfrm>
        </p:grpSpPr>
        <p:sp>
          <p:nvSpPr>
            <p:cNvPr id="22" name="Freeform 22"/>
            <p:cNvSpPr/>
            <p:nvPr/>
          </p:nvSpPr>
          <p:spPr>
            <a:xfrm>
              <a:off x="0" y="56896"/>
              <a:ext cx="220853" cy="21218145"/>
            </a:xfrm>
            <a:custGeom>
              <a:avLst/>
              <a:gdLst/>
              <a:ahLst/>
              <a:cxnLst/>
              <a:rect l="l" t="t" r="r" b="b"/>
              <a:pathLst>
                <a:path w="220853" h="21218145">
                  <a:moveTo>
                    <a:pt x="114300" y="0"/>
                  </a:moveTo>
                  <a:lnTo>
                    <a:pt x="220853" y="21217509"/>
                  </a:lnTo>
                  <a:lnTo>
                    <a:pt x="106553" y="21218145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074232" y="4373586"/>
            <a:ext cx="2276333" cy="1043840"/>
            <a:chOff x="0" y="0"/>
            <a:chExt cx="3035110" cy="1391786"/>
          </a:xfrm>
        </p:grpSpPr>
        <p:sp>
          <p:nvSpPr>
            <p:cNvPr id="24" name="Freeform 24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Susan Hutson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Senior Campus Planner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640652" y="3171298"/>
            <a:ext cx="2276333" cy="1043839"/>
            <a:chOff x="0" y="0"/>
            <a:chExt cx="3035110" cy="1391786"/>
          </a:xfrm>
        </p:grpSpPr>
        <p:sp>
          <p:nvSpPr>
            <p:cNvPr id="28" name="Freeform 2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Tom Anguish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Project Portfolio Manager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42489" y="5575874"/>
            <a:ext cx="2276332" cy="1043839"/>
            <a:chOff x="0" y="0"/>
            <a:chExt cx="3035110" cy="1391786"/>
          </a:xfrm>
        </p:grpSpPr>
        <p:sp>
          <p:nvSpPr>
            <p:cNvPr id="32" name="Freeform 32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Vacant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Campus Planner II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81394" y="3171298"/>
            <a:ext cx="2276332" cy="1043839"/>
            <a:chOff x="0" y="0"/>
            <a:chExt cx="3035110" cy="1391786"/>
          </a:xfrm>
        </p:grpSpPr>
        <p:sp>
          <p:nvSpPr>
            <p:cNvPr id="36" name="Freeform 36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Bill Martin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University Architect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7374972" y="3121688"/>
            <a:ext cx="2276333" cy="1043840"/>
            <a:chOff x="0" y="0"/>
            <a:chExt cx="3035110" cy="1391786"/>
          </a:xfrm>
        </p:grpSpPr>
        <p:sp>
          <p:nvSpPr>
            <p:cNvPr id="40" name="Freeform 40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Jay Malcolm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Project Portfolio Manager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5086636" y="3116294"/>
            <a:ext cx="2276333" cy="1043840"/>
            <a:chOff x="0" y="0"/>
            <a:chExt cx="3035110" cy="1391786"/>
          </a:xfrm>
        </p:grpSpPr>
        <p:sp>
          <p:nvSpPr>
            <p:cNvPr id="44" name="Freeform 44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340"/>
                </a:lnSpc>
              </a:pPr>
              <a:r>
                <a:rPr lang="en-US" sz="1950" spc="18" dirty="0">
                  <a:solidFill>
                    <a:srgbClr val="FEC200"/>
                  </a:solidFill>
                  <a:latin typeface="TT Rounds Condensed Bold"/>
                </a:rPr>
                <a:t>Samantha Mason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Construction Support Team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954432" y="3121688"/>
            <a:ext cx="2276333" cy="1043840"/>
            <a:chOff x="0" y="0"/>
            <a:chExt cx="3035110" cy="1391786"/>
          </a:xfrm>
        </p:grpSpPr>
        <p:sp>
          <p:nvSpPr>
            <p:cNvPr id="48" name="Freeform 4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Walter Gordon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Project Portfolio Manager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4640652" y="6778161"/>
            <a:ext cx="2276333" cy="1043839"/>
            <a:chOff x="0" y="0"/>
            <a:chExt cx="3035110" cy="1391786"/>
          </a:xfrm>
        </p:grpSpPr>
        <p:sp>
          <p:nvSpPr>
            <p:cNvPr id="52" name="Freeform 52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DJ Thomas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Assistant 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12526407" y="3121688"/>
            <a:ext cx="2276333" cy="1043840"/>
            <a:chOff x="0" y="0"/>
            <a:chExt cx="3035110" cy="1391786"/>
          </a:xfrm>
        </p:grpSpPr>
        <p:sp>
          <p:nvSpPr>
            <p:cNvPr id="56" name="Freeform 56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Dan Reid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Project Portfolio Manager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7132815" y="1649387"/>
            <a:ext cx="2276333" cy="1043840"/>
            <a:chOff x="0" y="0"/>
            <a:chExt cx="3035110" cy="1391786"/>
          </a:xfrm>
        </p:grpSpPr>
        <p:sp>
          <p:nvSpPr>
            <p:cNvPr id="60" name="Freeform 60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1" name="Freeform 61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Dora Summa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Executive Assistant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4640652" y="4373586"/>
            <a:ext cx="2276333" cy="1043840"/>
            <a:chOff x="0" y="0"/>
            <a:chExt cx="3035110" cy="1391786"/>
          </a:xfrm>
        </p:grpSpPr>
        <p:sp>
          <p:nvSpPr>
            <p:cNvPr id="64" name="Freeform 64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5" name="Freeform 65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David Edgar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Senior 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4608909" y="5575874"/>
            <a:ext cx="2276333" cy="1043839"/>
            <a:chOff x="0" y="0"/>
            <a:chExt cx="3035110" cy="1391786"/>
          </a:xfrm>
        </p:grpSpPr>
        <p:sp>
          <p:nvSpPr>
            <p:cNvPr id="68" name="Freeform 6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Robert Sharps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7406715" y="6723158"/>
            <a:ext cx="2276333" cy="1043839"/>
            <a:chOff x="0" y="0"/>
            <a:chExt cx="3035110" cy="1391786"/>
          </a:xfrm>
        </p:grpSpPr>
        <p:sp>
          <p:nvSpPr>
            <p:cNvPr id="72" name="Freeform 72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3" name="Freeform 73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74" name="TextBox 74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Christina Rogers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Assistant 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7406715" y="4318583"/>
            <a:ext cx="2276333" cy="1043840"/>
            <a:chOff x="0" y="0"/>
            <a:chExt cx="3035110" cy="1391786"/>
          </a:xfrm>
        </p:grpSpPr>
        <p:sp>
          <p:nvSpPr>
            <p:cNvPr id="76" name="Freeform 76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7" name="Freeform 77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78" name="TextBox 78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Alice Arguelles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Senior 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7374972" y="5520871"/>
            <a:ext cx="2276333" cy="1043839"/>
            <a:chOff x="0" y="0"/>
            <a:chExt cx="3035110" cy="1391786"/>
          </a:xfrm>
        </p:grpSpPr>
        <p:sp>
          <p:nvSpPr>
            <p:cNvPr id="80" name="Freeform 80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1" name="Freeform 81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82" name="TextBox 82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Joanne Toole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9995390" y="6723158"/>
            <a:ext cx="2276332" cy="1043839"/>
            <a:chOff x="0" y="0"/>
            <a:chExt cx="3035110" cy="1391786"/>
          </a:xfrm>
        </p:grpSpPr>
        <p:sp>
          <p:nvSpPr>
            <p:cNvPr id="84" name="Freeform 84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5" name="Freeform 85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86" name="TextBox 86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Scott </a:t>
              </a:r>
              <a:r>
                <a:rPr lang="en-US" sz="2100" spc="19" dirty="0" err="1">
                  <a:solidFill>
                    <a:srgbClr val="FEC200"/>
                  </a:solidFill>
                  <a:latin typeface="TT Rounds Condensed Bold"/>
                </a:rPr>
                <a:t>Suto</a:t>
              </a:r>
              <a:endParaRPr lang="en-US" sz="2100" spc="19" dirty="0">
                <a:solidFill>
                  <a:srgbClr val="FEC200"/>
                </a:solidFill>
                <a:latin typeface="TT Rounds Condensed Bold"/>
              </a:endParaRP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9995390" y="4318583"/>
            <a:ext cx="2276332" cy="1043840"/>
            <a:chOff x="0" y="0"/>
            <a:chExt cx="3035110" cy="1391786"/>
          </a:xfrm>
        </p:grpSpPr>
        <p:sp>
          <p:nvSpPr>
            <p:cNvPr id="88" name="Freeform 8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9" name="Freeform 8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90" name="TextBox 90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340"/>
                </a:lnSpc>
              </a:pPr>
              <a:r>
                <a:rPr lang="en-US" sz="1950" spc="18" dirty="0">
                  <a:solidFill>
                    <a:srgbClr val="FEC200"/>
                  </a:solidFill>
                  <a:latin typeface="TT Rounds Condensed Bold"/>
                </a:rPr>
                <a:t>George </a:t>
              </a:r>
              <a:r>
                <a:rPr lang="en-US" sz="1950" spc="18" dirty="0" err="1">
                  <a:solidFill>
                    <a:srgbClr val="FEC200"/>
                  </a:solidFill>
                  <a:latin typeface="TT Rounds Condensed Bold"/>
                </a:rPr>
                <a:t>Hayner</a:t>
              </a:r>
              <a:r>
                <a:rPr lang="en-US" sz="1950" spc="18" dirty="0">
                  <a:solidFill>
                    <a:srgbClr val="FEC200"/>
                  </a:solidFill>
                  <a:latin typeface="TT Rounds Condensed Bold"/>
                </a:rPr>
                <a:t> Jr.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Senior 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91" name="Group 91"/>
          <p:cNvGrpSpPr/>
          <p:nvPr/>
        </p:nvGrpSpPr>
        <p:grpSpPr>
          <a:xfrm>
            <a:off x="9963647" y="5520871"/>
            <a:ext cx="2276332" cy="1043839"/>
            <a:chOff x="0" y="0"/>
            <a:chExt cx="3035110" cy="1391786"/>
          </a:xfrm>
        </p:grpSpPr>
        <p:sp>
          <p:nvSpPr>
            <p:cNvPr id="92" name="Freeform 92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3" name="Freeform 93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94" name="TextBox 94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Paul Weatherly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Senior 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2557184" y="6723158"/>
            <a:ext cx="2276333" cy="1043839"/>
            <a:chOff x="0" y="0"/>
            <a:chExt cx="3035110" cy="1391786"/>
          </a:xfrm>
        </p:grpSpPr>
        <p:sp>
          <p:nvSpPr>
            <p:cNvPr id="96" name="Freeform 96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98" name="TextBox 98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Maria </a:t>
              </a:r>
              <a:r>
                <a:rPr lang="en-US" sz="2100" spc="19" dirty="0" err="1">
                  <a:solidFill>
                    <a:srgbClr val="FEC200"/>
                  </a:solidFill>
                  <a:latin typeface="TT Rounds Condensed Bold"/>
                </a:rPr>
                <a:t>Teimouri</a:t>
              </a:r>
              <a:endParaRPr lang="en-US" sz="2100" spc="19" dirty="0">
                <a:solidFill>
                  <a:srgbClr val="FEC200"/>
                </a:solidFill>
                <a:latin typeface="TT Rounds Condensed Bold"/>
              </a:endParaRP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Assistant 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2557184" y="4318583"/>
            <a:ext cx="2276333" cy="1043840"/>
            <a:chOff x="0" y="0"/>
            <a:chExt cx="3035110" cy="1391786"/>
          </a:xfrm>
        </p:grpSpPr>
        <p:sp>
          <p:nvSpPr>
            <p:cNvPr id="100" name="Freeform 100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1" name="Freeform 101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02" name="TextBox 102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Vacant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Senior 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12525441" y="5520871"/>
            <a:ext cx="2276333" cy="1043839"/>
            <a:chOff x="0" y="0"/>
            <a:chExt cx="3035110" cy="1391786"/>
          </a:xfrm>
        </p:grpSpPr>
        <p:sp>
          <p:nvSpPr>
            <p:cNvPr id="104" name="Freeform 104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5" name="Freeform 105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06" name="TextBox 106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Greg </a:t>
              </a:r>
              <a:r>
                <a:rPr lang="en-US" sz="2100" spc="19" dirty="0" err="1">
                  <a:solidFill>
                    <a:srgbClr val="FEC200"/>
                  </a:solidFill>
                  <a:latin typeface="TT Rounds Condensed Bold"/>
                </a:rPr>
                <a:t>Minenna</a:t>
              </a:r>
              <a:endParaRPr lang="en-US" sz="2100" spc="19" dirty="0">
                <a:solidFill>
                  <a:srgbClr val="FEC200"/>
                </a:solidFill>
                <a:latin typeface="TT Rounds Condensed Bold"/>
              </a:endParaRPr>
            </a:p>
            <a:p>
              <a:pPr algn="ctr">
                <a:lnSpc>
                  <a:spcPts val="2160"/>
                </a:lnSpc>
              </a:pPr>
              <a:r>
                <a:rPr lang="en-US" sz="1800" spc="16" dirty="0">
                  <a:solidFill>
                    <a:srgbClr val="FFFFFF"/>
                  </a:solidFill>
                  <a:latin typeface="TT Rounds Condensed"/>
                </a:rPr>
                <a:t>Project Manager</a:t>
              </a:r>
            </a:p>
            <a:p>
              <a:pPr algn="ctr">
                <a:lnSpc>
                  <a:spcPts val="2160"/>
                </a:lnSpc>
              </a:pPr>
              <a:endParaRPr lang="en-US" sz="1800" spc="16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107" name="Group 107"/>
          <p:cNvGrpSpPr/>
          <p:nvPr/>
        </p:nvGrpSpPr>
        <p:grpSpPr>
          <a:xfrm>
            <a:off x="15123551" y="6723158"/>
            <a:ext cx="2276333" cy="1043839"/>
            <a:chOff x="0" y="0"/>
            <a:chExt cx="3035110" cy="1391786"/>
          </a:xfrm>
        </p:grpSpPr>
        <p:sp>
          <p:nvSpPr>
            <p:cNvPr id="108" name="Freeform 10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09" name="Freeform 10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10" name="TextBox 110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Matt Green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Technology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111" name="Group 111"/>
          <p:cNvGrpSpPr/>
          <p:nvPr/>
        </p:nvGrpSpPr>
        <p:grpSpPr>
          <a:xfrm>
            <a:off x="15123551" y="4318583"/>
            <a:ext cx="2276333" cy="1043840"/>
            <a:chOff x="0" y="0"/>
            <a:chExt cx="3035110" cy="1391786"/>
          </a:xfrm>
        </p:grpSpPr>
        <p:sp>
          <p:nvSpPr>
            <p:cNvPr id="112" name="Freeform 112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3" name="Freeform 113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14" name="TextBox 114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John Settle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Project Coordinator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15091808" y="5520871"/>
            <a:ext cx="2276333" cy="1043839"/>
            <a:chOff x="0" y="0"/>
            <a:chExt cx="3035110" cy="1391786"/>
          </a:xfrm>
        </p:grpSpPr>
        <p:sp>
          <p:nvSpPr>
            <p:cNvPr id="116" name="Freeform 116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7" name="Freeform 117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18" name="TextBox 118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Gina Seabrook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Project Coordinator</a:t>
              </a:r>
            </a:p>
            <a:p>
              <a:pPr algn="ctr">
                <a:lnSpc>
                  <a:spcPts val="1980"/>
                </a:lnSpc>
              </a:pPr>
              <a:endParaRPr lang="en-US" sz="1650" spc="15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119" name="Group 119"/>
          <p:cNvGrpSpPr/>
          <p:nvPr/>
        </p:nvGrpSpPr>
        <p:grpSpPr>
          <a:xfrm>
            <a:off x="9995390" y="7985870"/>
            <a:ext cx="2276332" cy="1043839"/>
            <a:chOff x="0" y="0"/>
            <a:chExt cx="3035110" cy="1391786"/>
          </a:xfrm>
        </p:grpSpPr>
        <p:sp>
          <p:nvSpPr>
            <p:cNvPr id="120" name="Freeform 120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1" name="Freeform 121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22" name="TextBox 122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Vacant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Project Manager</a:t>
              </a:r>
            </a:p>
            <a:p>
              <a:pPr algn="ctr">
                <a:lnSpc>
                  <a:spcPts val="198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123" name="Group 123"/>
          <p:cNvGrpSpPr/>
          <p:nvPr/>
        </p:nvGrpSpPr>
        <p:grpSpPr>
          <a:xfrm>
            <a:off x="7432286" y="7985870"/>
            <a:ext cx="2276333" cy="1043839"/>
            <a:chOff x="0" y="0"/>
            <a:chExt cx="3035110" cy="1391786"/>
          </a:xfrm>
        </p:grpSpPr>
        <p:sp>
          <p:nvSpPr>
            <p:cNvPr id="124" name="Freeform 124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5" name="Freeform 125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26" name="TextBox 126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40"/>
                </a:lnSpc>
              </a:pPr>
              <a:endParaRPr dirty="0"/>
            </a:p>
            <a:p>
              <a:pPr algn="ctr">
                <a:lnSpc>
                  <a:spcPts val="2340"/>
                </a:lnSpc>
              </a:pPr>
              <a:r>
                <a:rPr lang="en-US" sz="1950" spc="18" dirty="0">
                  <a:solidFill>
                    <a:srgbClr val="FEC200"/>
                  </a:solidFill>
                  <a:latin typeface="TT Rounds Condensed Bold"/>
                </a:rPr>
                <a:t>Donna </a:t>
              </a:r>
              <a:r>
                <a:rPr lang="en-US" sz="1950" spc="18" dirty="0" err="1">
                  <a:solidFill>
                    <a:srgbClr val="FEC200"/>
                  </a:solidFill>
                  <a:latin typeface="TT Rounds Condensed Bold"/>
                </a:rPr>
                <a:t>Palmisciano</a:t>
              </a:r>
              <a:endParaRPr lang="en-US" sz="1950" spc="18" dirty="0">
                <a:solidFill>
                  <a:srgbClr val="FEC200"/>
                </a:solidFill>
                <a:latin typeface="TT Rounds Condensed Bold"/>
              </a:endParaRP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Interior Designer</a:t>
              </a:r>
            </a:p>
            <a:p>
              <a:pPr algn="ctr">
                <a:lnSpc>
                  <a:spcPts val="234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127" name="Group 127"/>
          <p:cNvGrpSpPr/>
          <p:nvPr/>
        </p:nvGrpSpPr>
        <p:grpSpPr>
          <a:xfrm>
            <a:off x="9995390" y="9233546"/>
            <a:ext cx="2276332" cy="1043839"/>
            <a:chOff x="0" y="0"/>
            <a:chExt cx="3035110" cy="1391786"/>
          </a:xfrm>
        </p:grpSpPr>
        <p:sp>
          <p:nvSpPr>
            <p:cNvPr id="128" name="Freeform 128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29" name="Freeform 129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30" name="TextBox 130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Jose Davila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OAR</a:t>
              </a:r>
            </a:p>
            <a:p>
              <a:pPr algn="ctr">
                <a:lnSpc>
                  <a:spcPts val="252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131" name="Group 131"/>
          <p:cNvGrpSpPr/>
          <p:nvPr/>
        </p:nvGrpSpPr>
        <p:grpSpPr>
          <a:xfrm>
            <a:off x="15116417" y="7981030"/>
            <a:ext cx="2276333" cy="1043839"/>
            <a:chOff x="0" y="0"/>
            <a:chExt cx="3035110" cy="1391786"/>
          </a:xfrm>
        </p:grpSpPr>
        <p:sp>
          <p:nvSpPr>
            <p:cNvPr id="132" name="Freeform 132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3" name="Freeform 133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34" name="TextBox 134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Vacant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Building Specialist</a:t>
              </a:r>
            </a:p>
            <a:p>
              <a:pPr algn="ctr">
                <a:lnSpc>
                  <a:spcPts val="1980"/>
                </a:lnSpc>
              </a:pPr>
              <a:endParaRPr lang="en-US" sz="1650" spc="15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15093255" y="9243161"/>
            <a:ext cx="2276333" cy="1043839"/>
            <a:chOff x="0" y="0"/>
            <a:chExt cx="3035110" cy="1391786"/>
          </a:xfrm>
        </p:grpSpPr>
        <p:sp>
          <p:nvSpPr>
            <p:cNvPr id="136" name="Freeform 136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7" name="Freeform 137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38" name="TextBox 138"/>
            <p:cNvSpPr txBox="1"/>
            <p:nvPr/>
          </p:nvSpPr>
          <p:spPr>
            <a:xfrm>
              <a:off x="0" y="0"/>
              <a:ext cx="3035110" cy="139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80"/>
                </a:lnSpc>
              </a:pPr>
              <a:endParaRPr/>
            </a:p>
            <a:p>
              <a:pPr algn="ctr">
                <a:lnSpc>
                  <a:spcPts val="2520"/>
                </a:lnSpc>
              </a:pPr>
              <a:r>
                <a:rPr lang="en-US" sz="2100" spc="19">
                  <a:solidFill>
                    <a:srgbClr val="FEC200"/>
                  </a:solidFill>
                  <a:latin typeface="TT Rounds Condensed Bold"/>
                </a:rPr>
                <a:t>Vacant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>
                  <a:solidFill>
                    <a:srgbClr val="FFFFFF"/>
                  </a:solidFill>
                  <a:latin typeface="TT Rounds Condensed"/>
                </a:rPr>
                <a:t>Construction Project Assistant</a:t>
              </a:r>
            </a:p>
            <a:p>
              <a:pPr algn="ctr">
                <a:lnSpc>
                  <a:spcPts val="1980"/>
                </a:lnSpc>
              </a:pPr>
              <a:endParaRPr lang="en-US" sz="1650" spc="15">
                <a:solidFill>
                  <a:srgbClr val="FFFFFF"/>
                </a:solidFill>
                <a:latin typeface="TT Rounds Condensed"/>
              </a:endParaRPr>
            </a:p>
          </p:txBody>
        </p:sp>
      </p:grpSp>
      <p:grpSp>
        <p:nvGrpSpPr>
          <p:cNvPr id="139" name="Group 139"/>
          <p:cNvGrpSpPr/>
          <p:nvPr/>
        </p:nvGrpSpPr>
        <p:grpSpPr>
          <a:xfrm>
            <a:off x="12555516" y="8035175"/>
            <a:ext cx="2276333" cy="1043839"/>
            <a:chOff x="0" y="0"/>
            <a:chExt cx="3035110" cy="1391786"/>
          </a:xfrm>
        </p:grpSpPr>
        <p:sp>
          <p:nvSpPr>
            <p:cNvPr id="140" name="Freeform 140"/>
            <p:cNvSpPr/>
            <p:nvPr/>
          </p:nvSpPr>
          <p:spPr>
            <a:xfrm>
              <a:off x="31750" y="31750"/>
              <a:ext cx="2971546" cy="1328293"/>
            </a:xfrm>
            <a:custGeom>
              <a:avLst/>
              <a:gdLst/>
              <a:ahLst/>
              <a:cxnLst/>
              <a:rect l="l" t="t" r="r" b="b"/>
              <a:pathLst>
                <a:path w="2971546" h="1328293">
                  <a:moveTo>
                    <a:pt x="0" y="221361"/>
                  </a:moveTo>
                  <a:cubicBezTo>
                    <a:pt x="0" y="99060"/>
                    <a:pt x="101727" y="0"/>
                    <a:pt x="227076" y="0"/>
                  </a:cubicBezTo>
                  <a:lnTo>
                    <a:pt x="2744470" y="0"/>
                  </a:lnTo>
                  <a:cubicBezTo>
                    <a:pt x="2869946" y="0"/>
                    <a:pt x="2971546" y="99060"/>
                    <a:pt x="2971546" y="221361"/>
                  </a:cubicBezTo>
                  <a:lnTo>
                    <a:pt x="2971546" y="1106932"/>
                  </a:lnTo>
                  <a:cubicBezTo>
                    <a:pt x="2971546" y="1229233"/>
                    <a:pt x="2869819" y="1328293"/>
                    <a:pt x="2744470" y="1328293"/>
                  </a:cubicBezTo>
                  <a:lnTo>
                    <a:pt x="227076" y="1328293"/>
                  </a:lnTo>
                  <a:cubicBezTo>
                    <a:pt x="101600" y="1328293"/>
                    <a:pt x="0" y="1229233"/>
                    <a:pt x="0" y="11069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41" name="Freeform 141"/>
            <p:cNvSpPr/>
            <p:nvPr/>
          </p:nvSpPr>
          <p:spPr>
            <a:xfrm>
              <a:off x="0" y="0"/>
              <a:ext cx="3035046" cy="1391793"/>
            </a:xfrm>
            <a:custGeom>
              <a:avLst/>
              <a:gdLst/>
              <a:ahLst/>
              <a:cxnLst/>
              <a:rect l="l" t="t" r="r" b="b"/>
              <a:pathLst>
                <a:path w="3035046" h="1391793">
                  <a:moveTo>
                    <a:pt x="0" y="253111"/>
                  </a:moveTo>
                  <a:cubicBezTo>
                    <a:pt x="0" y="112522"/>
                    <a:pt x="116713" y="0"/>
                    <a:pt x="258826" y="0"/>
                  </a:cubicBezTo>
                  <a:lnTo>
                    <a:pt x="2776220" y="0"/>
                  </a:lnTo>
                  <a:lnTo>
                    <a:pt x="2776220" y="31750"/>
                  </a:lnTo>
                  <a:lnTo>
                    <a:pt x="2776220" y="0"/>
                  </a:lnTo>
                  <a:cubicBezTo>
                    <a:pt x="2918460" y="0"/>
                    <a:pt x="3035046" y="112522"/>
                    <a:pt x="3035046" y="253111"/>
                  </a:cubicBezTo>
                  <a:lnTo>
                    <a:pt x="3003296" y="253111"/>
                  </a:lnTo>
                  <a:lnTo>
                    <a:pt x="3035046" y="253111"/>
                  </a:lnTo>
                  <a:lnTo>
                    <a:pt x="3035046" y="1138682"/>
                  </a:lnTo>
                  <a:lnTo>
                    <a:pt x="3003296" y="1138682"/>
                  </a:lnTo>
                  <a:lnTo>
                    <a:pt x="3035046" y="1138682"/>
                  </a:lnTo>
                  <a:cubicBezTo>
                    <a:pt x="3035046" y="1279271"/>
                    <a:pt x="2918333" y="1391793"/>
                    <a:pt x="2776220" y="1391793"/>
                  </a:cubicBezTo>
                  <a:lnTo>
                    <a:pt x="2776220" y="1360043"/>
                  </a:lnTo>
                  <a:lnTo>
                    <a:pt x="2776220" y="1391793"/>
                  </a:lnTo>
                  <a:lnTo>
                    <a:pt x="258826" y="1391793"/>
                  </a:lnTo>
                  <a:lnTo>
                    <a:pt x="258826" y="1360043"/>
                  </a:lnTo>
                  <a:lnTo>
                    <a:pt x="258826" y="1391793"/>
                  </a:lnTo>
                  <a:cubicBezTo>
                    <a:pt x="116713" y="1391793"/>
                    <a:pt x="0" y="1279271"/>
                    <a:pt x="0" y="1138682"/>
                  </a:cubicBezTo>
                  <a:lnTo>
                    <a:pt x="0" y="253111"/>
                  </a:lnTo>
                  <a:lnTo>
                    <a:pt x="31750" y="253111"/>
                  </a:lnTo>
                  <a:lnTo>
                    <a:pt x="0" y="253111"/>
                  </a:lnTo>
                  <a:moveTo>
                    <a:pt x="63500" y="253111"/>
                  </a:moveTo>
                  <a:lnTo>
                    <a:pt x="63500" y="1138682"/>
                  </a:lnTo>
                  <a:lnTo>
                    <a:pt x="31750" y="1138682"/>
                  </a:lnTo>
                  <a:lnTo>
                    <a:pt x="63500" y="1138682"/>
                  </a:lnTo>
                  <a:cubicBezTo>
                    <a:pt x="63500" y="1242695"/>
                    <a:pt x="150241" y="1328293"/>
                    <a:pt x="258826" y="1328293"/>
                  </a:cubicBezTo>
                  <a:lnTo>
                    <a:pt x="2776220" y="1328293"/>
                  </a:lnTo>
                  <a:cubicBezTo>
                    <a:pt x="2884932" y="1328293"/>
                    <a:pt x="2971546" y="1242568"/>
                    <a:pt x="2971546" y="1138682"/>
                  </a:cubicBezTo>
                  <a:lnTo>
                    <a:pt x="2971546" y="253111"/>
                  </a:lnTo>
                  <a:cubicBezTo>
                    <a:pt x="2971673" y="149225"/>
                    <a:pt x="2884932" y="63500"/>
                    <a:pt x="2776220" y="63500"/>
                  </a:cubicBezTo>
                  <a:lnTo>
                    <a:pt x="258826" y="63500"/>
                  </a:lnTo>
                  <a:lnTo>
                    <a:pt x="258826" y="31750"/>
                  </a:lnTo>
                  <a:lnTo>
                    <a:pt x="258826" y="63500"/>
                  </a:lnTo>
                  <a:cubicBezTo>
                    <a:pt x="150241" y="63500"/>
                    <a:pt x="63500" y="149225"/>
                    <a:pt x="63500" y="253111"/>
                  </a:cubicBezTo>
                  <a:close/>
                </a:path>
              </a:pathLst>
            </a:custGeom>
            <a:solidFill>
              <a:srgbClr val="FEC200"/>
            </a:solidFill>
          </p:spPr>
        </p:sp>
        <p:sp>
          <p:nvSpPr>
            <p:cNvPr id="142" name="TextBox 142"/>
            <p:cNvSpPr txBox="1"/>
            <p:nvPr/>
          </p:nvSpPr>
          <p:spPr>
            <a:xfrm>
              <a:off x="0" y="-9525"/>
              <a:ext cx="3035110" cy="1401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 dirty="0"/>
            </a:p>
            <a:p>
              <a:pPr algn="ctr">
                <a:lnSpc>
                  <a:spcPts val="2520"/>
                </a:lnSpc>
              </a:pPr>
              <a:r>
                <a:rPr lang="en-US" sz="2100" spc="19" dirty="0">
                  <a:solidFill>
                    <a:srgbClr val="FEC200"/>
                  </a:solidFill>
                  <a:latin typeface="TT Rounds Condensed Bold"/>
                </a:rPr>
                <a:t>Robert Brown</a:t>
              </a:r>
            </a:p>
            <a:p>
              <a:pPr algn="ctr">
                <a:lnSpc>
                  <a:spcPts val="1980"/>
                </a:lnSpc>
              </a:pPr>
              <a:r>
                <a:rPr lang="en-US" sz="1650" spc="15" dirty="0">
                  <a:solidFill>
                    <a:srgbClr val="FFFFFF"/>
                  </a:solidFill>
                  <a:latin typeface="TT Rounds Condensed"/>
                </a:rPr>
                <a:t>OAR</a:t>
              </a:r>
            </a:p>
            <a:p>
              <a:pPr algn="ctr">
                <a:lnSpc>
                  <a:spcPts val="2520"/>
                </a:lnSpc>
              </a:pPr>
              <a:endParaRPr lang="en-US" sz="1650" spc="15" dirty="0">
                <a:solidFill>
                  <a:srgbClr val="FFFFFF"/>
                </a:solidFill>
                <a:latin typeface="TT Rounds Condensed"/>
              </a:endParaRPr>
            </a:p>
          </p:txBody>
        </p:sp>
      </p:grpSp>
      <p:sp>
        <p:nvSpPr>
          <p:cNvPr id="143" name="AutoShape 143"/>
          <p:cNvSpPr/>
          <p:nvPr/>
        </p:nvSpPr>
        <p:spPr>
          <a:xfrm>
            <a:off x="9972661" y="1361496"/>
            <a:ext cx="11589" cy="1511415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4" name="TextBox 144"/>
          <p:cNvSpPr txBox="1"/>
          <p:nvPr/>
        </p:nvSpPr>
        <p:spPr>
          <a:xfrm>
            <a:off x="800754" y="969552"/>
            <a:ext cx="5841667" cy="608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9"/>
              </a:lnSpc>
            </a:pPr>
            <a:r>
              <a:rPr lang="en-US" sz="5400" dirty="0">
                <a:solidFill>
                  <a:srgbClr val="000000"/>
                </a:solidFill>
                <a:latin typeface="Gotham Bold"/>
              </a:rPr>
              <a:t>PDC Team</a:t>
            </a:r>
          </a:p>
        </p:txBody>
      </p:sp>
      <p:grpSp>
        <p:nvGrpSpPr>
          <p:cNvPr id="145" name="Group 145"/>
          <p:cNvGrpSpPr/>
          <p:nvPr/>
        </p:nvGrpSpPr>
        <p:grpSpPr>
          <a:xfrm>
            <a:off x="681736" y="1781268"/>
            <a:ext cx="828417" cy="75501"/>
            <a:chOff x="0" y="0"/>
            <a:chExt cx="1104556" cy="100668"/>
          </a:xfrm>
        </p:grpSpPr>
        <p:sp>
          <p:nvSpPr>
            <p:cNvPr id="146" name="Freeform 146"/>
            <p:cNvSpPr/>
            <p:nvPr/>
          </p:nvSpPr>
          <p:spPr>
            <a:xfrm>
              <a:off x="0" y="0"/>
              <a:ext cx="1104519" cy="100711"/>
            </a:xfrm>
            <a:custGeom>
              <a:avLst/>
              <a:gdLst/>
              <a:ahLst/>
              <a:cxnLst/>
              <a:rect l="l" t="t" r="r" b="b"/>
              <a:pathLst>
                <a:path w="1104519" h="100711">
                  <a:moveTo>
                    <a:pt x="0" y="0"/>
                  </a:moveTo>
                  <a:lnTo>
                    <a:pt x="1104519" y="0"/>
                  </a:lnTo>
                  <a:lnTo>
                    <a:pt x="1104519" y="100711"/>
                  </a:lnTo>
                  <a:lnTo>
                    <a:pt x="0" y="100711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1908</Words>
  <Application>Microsoft Office PowerPoint</Application>
  <PresentationFormat>Custom</PresentationFormat>
  <Paragraphs>565</Paragraphs>
  <Slides>34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Contractor's Fair Draft 02-05-24.pptx</dc:title>
  <cp:lastModifiedBy>Anede Siffort</cp:lastModifiedBy>
  <cp:revision>36</cp:revision>
  <cp:lastPrinted>2024-02-08T19:10:18Z</cp:lastPrinted>
  <dcterms:created xsi:type="dcterms:W3CDTF">2006-08-16T00:00:00Z</dcterms:created>
  <dcterms:modified xsi:type="dcterms:W3CDTF">2024-02-09T13:29:34Z</dcterms:modified>
  <dc:identifier>DAF78PogVwA</dc:identifier>
</cp:coreProperties>
</file>